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</p:sldMasterIdLst>
  <p:notesMasterIdLst>
    <p:notesMasterId r:id="rId50"/>
  </p:notesMasterIdLst>
  <p:sldIdLst>
    <p:sldId id="319" r:id="rId3"/>
    <p:sldId id="260" r:id="rId4"/>
    <p:sldId id="272" r:id="rId5"/>
    <p:sldId id="264" r:id="rId6"/>
    <p:sldId id="263" r:id="rId7"/>
    <p:sldId id="265" r:id="rId8"/>
    <p:sldId id="266" r:id="rId9"/>
    <p:sldId id="267" r:id="rId10"/>
    <p:sldId id="268" r:id="rId11"/>
    <p:sldId id="269" r:id="rId12"/>
    <p:sldId id="259" r:id="rId13"/>
    <p:sldId id="273" r:id="rId14"/>
    <p:sldId id="274" r:id="rId15"/>
    <p:sldId id="275" r:id="rId16"/>
    <p:sldId id="276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/>
    <p:restoredTop sz="82899"/>
  </p:normalViewPr>
  <p:slideViewPr>
    <p:cSldViewPr snapToGrid="0" snapToObjects="1">
      <p:cViewPr varScale="1">
        <p:scale>
          <a:sx n="91" d="100"/>
          <a:sy n="91" d="100"/>
        </p:scale>
        <p:origin x="12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B4C57-1AB9-544D-B499-9FBC3E7E6EEB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01E6B-8647-2646-8F1F-197209FA84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79AF1-81A1-7E4C-94C9-0CFDDC5F4A0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Compounding the Performance Improvements of Assembled Techniques in a Convolutional Neural Network.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E5F0C-238B-4333-90FF-19327994AD4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E5F0C-238B-4333-90FF-19327994AD4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E5F0C-238B-4333-90FF-19327994AD4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E5F0C-238B-4333-90FF-19327994AD4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E5F0C-238B-4333-90FF-19327994AD4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SK Net: https://arxiv.org/pdf/1903.06586.pdf 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E5F0C-238B-4333-90FF-19327994AD4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79AF1-81A1-7E4C-94C9-0CFDDC5F4A0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79AF1-81A1-7E4C-94C9-0CFDDC5F4A0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79AF1-81A1-7E4C-94C9-0CFDDC5F4A0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79AF1-81A1-7E4C-94C9-0CFDDC5F4A0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79AF1-81A1-7E4C-94C9-0CFDDC5F4A0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79AF1-81A1-7E4C-94C9-0CFDDC5F4A0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79AF1-81A1-7E4C-94C9-0CFDDC5F4A0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cosine learning rate decay.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D3651-F687-9C4A-A8D5-E98A1EF86EEF}" type="datetimeFigureOut">
              <a:rPr kumimoji="1" lang="zh-CN" altLang="en-US" smtClean="0"/>
              <a:t>2020/11/30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C594B-4512-BF4E-ABAA-64983BA8C8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5D3234C-2CB1-4232-823E-0BCFF206C130}"/>
              </a:ext>
            </a:extLst>
          </p:cNvPr>
          <p:cNvGrpSpPr/>
          <p:nvPr/>
        </p:nvGrpSpPr>
        <p:grpSpPr>
          <a:xfrm>
            <a:off x="336329" y="108730"/>
            <a:ext cx="11771588" cy="1041250"/>
            <a:chOff x="336329" y="192813"/>
            <a:chExt cx="11771588" cy="104125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F611084-42AE-4721-8CC8-D0351168C15C}"/>
                </a:ext>
              </a:extLst>
            </p:cNvPr>
            <p:cNvSpPr txBox="1"/>
            <p:nvPr/>
          </p:nvSpPr>
          <p:spPr>
            <a:xfrm>
              <a:off x="7892225" y="403066"/>
              <a:ext cx="42156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rgbClr val="ED6D00"/>
                  </a:solidFill>
                  <a:latin typeface="Algerian" panose="04020705040A02060702" pitchFamily="82" charset="0"/>
                </a:rPr>
                <a:t>ML4CV Group</a:t>
              </a:r>
              <a:endParaRPr lang="zh-CN" altLang="en-US" sz="4800" dirty="0">
                <a:solidFill>
                  <a:srgbClr val="ED6D00"/>
                </a:solidFill>
                <a:latin typeface="Algerian" panose="04020705040A02060702" pitchFamily="82" charset="0"/>
              </a:endParaRP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8CA85BD-6D83-48B5-9E00-160ED0EA7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713" t="37158" r="15533" b="44469"/>
            <a:stretch/>
          </p:blipFill>
          <p:spPr>
            <a:xfrm>
              <a:off x="336329" y="192813"/>
              <a:ext cx="5433849" cy="1041250"/>
            </a:xfrm>
            <a:prstGeom prst="rect">
              <a:avLst/>
            </a:prstGeom>
          </p:spPr>
        </p:pic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D3DA53E8-DE48-4A5C-B37A-34EEC2D1266A}"/>
              </a:ext>
            </a:extLst>
          </p:cNvPr>
          <p:cNvSpPr txBox="1"/>
          <p:nvPr/>
        </p:nvSpPr>
        <p:spPr>
          <a:xfrm>
            <a:off x="2869323" y="2638096"/>
            <a:ext cx="6863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latin typeface="Calibri" panose="020F0502020204030204" pitchFamily="34" charset="0"/>
                <a:cs typeface="Calibri" panose="020F0502020204030204" pitchFamily="34" charset="0"/>
              </a:rPr>
              <a:t>Group Discussion</a:t>
            </a:r>
            <a:endParaRPr lang="zh-CN" altLang="en-US" sz="7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7DF2390A-5C48-4ACF-9969-DD0DA51D4230}"/>
              </a:ext>
            </a:extLst>
          </p:cNvPr>
          <p:cNvSpPr txBox="1"/>
          <p:nvPr/>
        </p:nvSpPr>
        <p:spPr>
          <a:xfrm>
            <a:off x="8216265" y="5155565"/>
            <a:ext cx="26276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latin typeface="Minion Pro SmBd" panose="02040603060306020203" charset="0"/>
                <a:cs typeface="Minion Pro SmBd" panose="02040603060306020203" charset="0"/>
                <a:sym typeface="+mn-ea"/>
              </a:rPr>
              <a:t>November 30, 2020</a:t>
            </a:r>
          </a:p>
        </p:txBody>
      </p:sp>
    </p:spTree>
    <p:extLst>
      <p:ext uri="{BB962C8B-B14F-4D97-AF65-F5344CB8AC3E}">
        <p14:creationId xmlns:p14="http://schemas.microsoft.com/office/powerpoint/2010/main" val="144699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i="1" u="sng" dirty="0"/>
              <a:t>Introduction:</a:t>
            </a:r>
            <a:r>
              <a:rPr kumimoji="1" lang="zh-CN" altLang="en-US" i="1" u="sng" dirty="0"/>
              <a:t> </a:t>
            </a:r>
            <a:r>
              <a:rPr kumimoji="1" lang="en-US" altLang="zh-CN" i="1" u="sng" dirty="0"/>
              <a:t>contribution</a:t>
            </a:r>
            <a:r>
              <a:rPr kumimoji="1" lang="zh-CN" altLang="en-US" i="1" u="sng" dirty="0"/>
              <a:t> </a:t>
            </a:r>
            <a:r>
              <a:rPr kumimoji="1" lang="en-US" altLang="zh-CN" i="1" u="sng" dirty="0"/>
              <a:t>summary</a:t>
            </a:r>
            <a:endParaRPr kumimoji="1" lang="zh-CN" altLang="en-US" i="1" u="sng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33201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Organize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the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existing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CNN-related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techniques:</a:t>
            </a:r>
          </a:p>
          <a:p>
            <a:pPr lvl="1"/>
            <a:endParaRPr kumimoji="1" lang="en-US" altLang="zh-C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Network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tweaks</a:t>
            </a:r>
            <a:r>
              <a:rPr kumimoji="1" lang="zh-CN" altLang="en-US" dirty="0">
                <a:latin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sym typeface="Wingdings" panose="05000000000000000000" pitchFamily="2" charset="2"/>
              </a:rPr>
              <a:t></a:t>
            </a:r>
            <a:r>
              <a:rPr kumimoji="1" lang="zh-CN" altLang="en-US" dirty="0">
                <a:latin typeface="Cambria Math" panose="02040503050406030204" pitchFamily="18" charset="0"/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sym typeface="Wingdings" panose="05000000000000000000" pitchFamily="2" charset="2"/>
              </a:rPr>
              <a:t>SENet</a:t>
            </a:r>
          </a:p>
          <a:p>
            <a:pPr lvl="2"/>
            <a:r>
              <a:rPr kumimoji="1" lang="en-US" altLang="zh-CN" dirty="0">
                <a:latin typeface="Cambria Math" panose="02040503050406030204" pitchFamily="18" charset="0"/>
                <a:sym typeface="Wingdings" panose="05000000000000000000" pitchFamily="2" charset="2"/>
              </a:rPr>
              <a:t>Modify</a:t>
            </a:r>
            <a:r>
              <a:rPr kumimoji="1" lang="zh-CN" altLang="en-US" dirty="0">
                <a:latin typeface="Cambria Math" panose="02040503050406030204" pitchFamily="18" charset="0"/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sym typeface="Wingdings" panose="05000000000000000000" pitchFamily="2" charset="2"/>
              </a:rPr>
              <a:t>the</a:t>
            </a:r>
            <a:r>
              <a:rPr kumimoji="1" lang="zh-CN" altLang="en-US" dirty="0">
                <a:latin typeface="Cambria Math" panose="02040503050406030204" pitchFamily="18" charset="0"/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sym typeface="Wingdings" panose="05000000000000000000" pitchFamily="2" charset="2"/>
              </a:rPr>
              <a:t>CNN</a:t>
            </a:r>
            <a:r>
              <a:rPr kumimoji="1" lang="zh-CN" altLang="en-US" dirty="0">
                <a:latin typeface="Cambria Math" panose="02040503050406030204" pitchFamily="18" charset="0"/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sym typeface="Wingdings" panose="05000000000000000000" pitchFamily="2" charset="2"/>
              </a:rPr>
              <a:t>architectures</a:t>
            </a:r>
            <a:r>
              <a:rPr kumimoji="1" lang="zh-CN" altLang="en-US" dirty="0">
                <a:latin typeface="Cambria Math" panose="02040503050406030204" pitchFamily="18" charset="0"/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sym typeface="Wingdings" panose="05000000000000000000" pitchFamily="2" charset="2"/>
              </a:rPr>
              <a:t>to</a:t>
            </a:r>
            <a:r>
              <a:rPr kumimoji="1" lang="zh-CN" altLang="en-US" dirty="0">
                <a:latin typeface="Cambria Math" panose="02040503050406030204" pitchFamily="18" charset="0"/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sym typeface="Wingdings" panose="05000000000000000000" pitchFamily="2" charset="2"/>
              </a:rPr>
              <a:t>be</a:t>
            </a:r>
            <a:r>
              <a:rPr kumimoji="1" lang="zh-CN" altLang="en-US" dirty="0">
                <a:latin typeface="Cambria Math" panose="02040503050406030204" pitchFamily="18" charset="0"/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sym typeface="Wingdings" panose="05000000000000000000" pitchFamily="2" charset="2"/>
              </a:rPr>
              <a:t>more</a:t>
            </a:r>
            <a:r>
              <a:rPr kumimoji="1" lang="zh-CN" altLang="en-US" dirty="0">
                <a:latin typeface="Cambria Math" panose="02040503050406030204" pitchFamily="18" charset="0"/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sym typeface="Wingdings" panose="05000000000000000000" pitchFamily="2" charset="2"/>
              </a:rPr>
              <a:t>efficient</a:t>
            </a:r>
          </a:p>
          <a:p>
            <a:pPr lvl="1"/>
            <a:endParaRPr kumimoji="1" lang="en-US" altLang="zh-CN" dirty="0">
              <a:latin typeface="Cambria Math" panose="02040503050406030204" pitchFamily="18" charset="0"/>
              <a:sym typeface="Wingdings" panose="05000000000000000000" pitchFamily="2" charset="2"/>
            </a:endParaRPr>
          </a:p>
          <a:p>
            <a:pPr lvl="1"/>
            <a:endParaRPr kumimoji="1" lang="en-US" altLang="zh-CN" dirty="0">
              <a:latin typeface="Cambria Math" panose="02040503050406030204" pitchFamily="18" charset="0"/>
              <a:sym typeface="Wingdings" panose="05000000000000000000" pitchFamily="2" charset="2"/>
            </a:endParaRPr>
          </a:p>
          <a:p>
            <a:pPr lvl="1"/>
            <a:r>
              <a:rPr kumimoji="1" lang="en-US" altLang="zh-CN" dirty="0">
                <a:latin typeface="Cambria Math" panose="02040503050406030204" pitchFamily="18" charset="0"/>
                <a:sym typeface="Wingdings" panose="05000000000000000000" pitchFamily="2" charset="2"/>
              </a:rPr>
              <a:t>Regularization:</a:t>
            </a:r>
          </a:p>
          <a:p>
            <a:pPr lvl="1"/>
            <a:endParaRPr kumimoji="1" lang="en-US" altLang="zh-CN" dirty="0">
              <a:latin typeface="Cambria Math" panose="02040503050406030204" pitchFamily="18" charset="0"/>
              <a:sym typeface="Wingdings" panose="05000000000000000000" pitchFamily="2" charset="2"/>
            </a:endParaRPr>
          </a:p>
          <a:p>
            <a:pPr lvl="1"/>
            <a:endParaRPr kumimoji="1" lang="en-US" altLang="zh-CN" dirty="0">
              <a:latin typeface="Cambria Math" panose="02040503050406030204" pitchFamily="18" charset="0"/>
              <a:sym typeface="Wingdings" panose="05000000000000000000" pitchFamily="2" charset="2"/>
            </a:endParaRPr>
          </a:p>
          <a:p>
            <a:pPr lvl="2"/>
            <a:r>
              <a:rPr kumimoji="1" lang="en-US" altLang="zh-CN" dirty="0">
                <a:latin typeface="Cambria Math" panose="02040503050406030204" pitchFamily="18" charset="0"/>
                <a:sym typeface="Wingdings" panose="05000000000000000000" pitchFamily="2" charset="2"/>
              </a:rPr>
              <a:t>Use</a:t>
            </a:r>
            <a:r>
              <a:rPr kumimoji="1" lang="zh-CN" altLang="en-US" dirty="0">
                <a:latin typeface="Cambria Math" panose="02040503050406030204" pitchFamily="18" charset="0"/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sym typeface="Wingdings" panose="05000000000000000000" pitchFamily="2" charset="2"/>
              </a:rPr>
              <a:t>data</a:t>
            </a:r>
            <a:r>
              <a:rPr kumimoji="1" lang="zh-CN" altLang="en-US" dirty="0">
                <a:latin typeface="Cambria Math" panose="02040503050406030204" pitchFamily="18" charset="0"/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sym typeface="Wingdings" panose="05000000000000000000" pitchFamily="2" charset="2"/>
              </a:rPr>
              <a:t>augmentation</a:t>
            </a:r>
            <a:r>
              <a:rPr kumimoji="1" lang="zh-CN" altLang="en-US" dirty="0">
                <a:latin typeface="Cambria Math" panose="02040503050406030204" pitchFamily="18" charset="0"/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sym typeface="Wingdings" panose="05000000000000000000" pitchFamily="2" charset="2"/>
              </a:rPr>
              <a:t>to</a:t>
            </a:r>
            <a:r>
              <a:rPr kumimoji="1" lang="zh-CN" altLang="en-US" dirty="0">
                <a:latin typeface="Cambria Math" panose="02040503050406030204" pitchFamily="18" charset="0"/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sym typeface="Wingdings" panose="05000000000000000000" pitchFamily="2" charset="2"/>
              </a:rPr>
              <a:t>prevent</a:t>
            </a:r>
            <a:r>
              <a:rPr kumimoji="1" lang="zh-CN" altLang="en-US" dirty="0">
                <a:latin typeface="Cambria Math" panose="02040503050406030204" pitchFamily="18" charset="0"/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sym typeface="Wingdings" panose="05000000000000000000" pitchFamily="2" charset="2"/>
              </a:rPr>
              <a:t>overfitting</a:t>
            </a:r>
          </a:p>
          <a:p>
            <a:pPr lvl="1"/>
            <a:endParaRPr kumimoji="1"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4" name="左大括号 3"/>
          <p:cNvSpPr/>
          <p:nvPr/>
        </p:nvSpPr>
        <p:spPr>
          <a:xfrm>
            <a:off x="3697941" y="3832412"/>
            <a:ext cx="457200" cy="1385047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55141" y="3647746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AutoAugment</a:t>
            </a:r>
            <a:endParaRPr kumimoji="1"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55141" y="4340269"/>
            <a:ext cx="8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Mixup</a:t>
            </a:r>
            <a:endParaRPr kumimoji="1"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63926" y="5032793"/>
            <a:ext cx="2165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Dropout/DropBlock</a:t>
            </a:r>
            <a:endParaRPr kumimoji="1" lang="zh-CN" altLang="en-US" dirty="0">
              <a:latin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i="1" u="sng" dirty="0"/>
              <a:t>Introduction:</a:t>
            </a:r>
            <a:r>
              <a:rPr kumimoji="1" lang="zh-CN" altLang="en-US" i="1" u="sng" dirty="0"/>
              <a:t> </a:t>
            </a:r>
            <a:r>
              <a:rPr kumimoji="1" lang="en-US" altLang="zh-CN" i="1" u="sng" dirty="0"/>
              <a:t>contribution</a:t>
            </a:r>
            <a:r>
              <a:rPr kumimoji="1" lang="zh-CN" altLang="en-US" i="1" u="sng" dirty="0"/>
              <a:t> </a:t>
            </a:r>
            <a:r>
              <a:rPr kumimoji="1" lang="en-US" altLang="zh-CN" i="1" u="sng" dirty="0"/>
              <a:t>summary</a:t>
            </a:r>
            <a:r>
              <a:rPr kumimoji="1" lang="zh-CN" altLang="en-US" i="1" u="sng" dirty="0"/>
              <a:t> 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032" y="2002304"/>
            <a:ext cx="8462309" cy="3016022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838200" y="1751946"/>
            <a:ext cx="10515600" cy="527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Provide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detailed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experimental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results:</a:t>
            </a:r>
            <a:endParaRPr kumimoji="1"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838199" y="5018326"/>
            <a:ext cx="10726271" cy="18396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Performance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indicators:</a:t>
            </a:r>
          </a:p>
          <a:p>
            <a:pPr lvl="1"/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Top-1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accuracy</a:t>
            </a:r>
          </a:p>
          <a:p>
            <a:pPr lvl="1"/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mCE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(mean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corruption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error)</a:t>
            </a:r>
          </a:p>
          <a:p>
            <a:pPr lvl="1"/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mFR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(mean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flip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rate)</a:t>
            </a:r>
          </a:p>
          <a:p>
            <a:pPr lvl="1"/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Throughput</a:t>
            </a:r>
            <a:endParaRPr kumimoji="1" lang="zh-CN" altLang="en-US" dirty="0">
              <a:latin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79420" y="2537460"/>
            <a:ext cx="62331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>
                <a:latin typeface="Calibri" panose="020F0502020204030204" charset="0"/>
                <a:cs typeface="Calibri" panose="020F0502020204030204" charset="0"/>
              </a:rPr>
              <a:t>2. Preliminaries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216265" y="5155565"/>
            <a:ext cx="26276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 err="1">
                <a:latin typeface="Minion Pro SmBd" panose="02040603060306020203" charset="0"/>
                <a:cs typeface="Minion Pro SmBd" panose="02040603060306020203" charset="0"/>
                <a:sym typeface="+mn-ea"/>
              </a:rPr>
              <a:t>Zhiqiang</a:t>
            </a:r>
            <a:r>
              <a:rPr lang="en-US" altLang="zh-CN" sz="2400" dirty="0">
                <a:latin typeface="Minion Pro SmBd" panose="02040603060306020203" charset="0"/>
                <a:cs typeface="Minion Pro SmBd" panose="02040603060306020203" charset="0"/>
                <a:sym typeface="+mn-ea"/>
              </a:rPr>
              <a:t> Wang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1"/>
          <p:cNvSpPr txBox="1"/>
          <p:nvPr/>
        </p:nvSpPr>
        <p:spPr>
          <a:xfrm>
            <a:off x="2935605" y="308610"/>
            <a:ext cx="63214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>
                <a:latin typeface="Tekton Pro" panose="020F0603020208020904" charset="0"/>
                <a:ea typeface="宋体" panose="02010600030101010101" pitchFamily="2" charset="-122"/>
              </a:rPr>
              <a:t>Preliminaries——Training Procedure</a:t>
            </a:r>
          </a:p>
        </p:txBody>
      </p:sp>
      <p:sp>
        <p:nvSpPr>
          <p:cNvPr id="8195" name="文本框 2"/>
          <p:cNvSpPr txBox="1"/>
          <p:nvPr/>
        </p:nvSpPr>
        <p:spPr>
          <a:xfrm>
            <a:off x="852170" y="892175"/>
            <a:ext cx="1048766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800">
                <a:latin typeface="Cambria" panose="02040503050406030204" charset="0"/>
                <a:ea typeface="宋体" panose="02010600030101010101" pitchFamily="2" charset="-122"/>
              </a:rPr>
              <a:t>Model: ResNet</a:t>
            </a:r>
          </a:p>
          <a:p>
            <a:r>
              <a:rPr lang="en-US" altLang="zh-CN" sz="1800">
                <a:latin typeface="Cambria" panose="02040503050406030204" charset="0"/>
                <a:ea typeface="宋体" panose="02010600030101010101" pitchFamily="2" charset="-122"/>
              </a:rPr>
              <a:t>Dataset: ImageNet ILSVRC-2012 dataset (1.3M training images and 1,000 classes)</a:t>
            </a:r>
          </a:p>
          <a:p>
            <a:r>
              <a:rPr lang="en-US" altLang="zh-CN" sz="1800">
                <a:latin typeface="Cambria" panose="02040503050406030204" charset="0"/>
                <a:ea typeface="宋体" panose="02010600030101010101" pitchFamily="2" charset="-122"/>
              </a:rPr>
              <a:t>Machine: a single machine with 8 Nvidia Tesla P40 GPUs; CUDA 10 platform and cuDNN 7.6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7220" y="1955800"/>
            <a:ext cx="4758690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• </a:t>
            </a:r>
            <a:r>
              <a:rPr lang="en-US" altLang="zh-CN" sz="2000" b="1">
                <a:latin typeface="Calibri" panose="020F0502020204030204" charset="0"/>
                <a:cs typeface="Calibri" panose="020F0502020204030204" charset="0"/>
              </a:rPr>
              <a:t>Preprocessing</a:t>
            </a:r>
            <a:r>
              <a:rPr lang="en-US" altLang="zh-CN"/>
              <a:t> </a:t>
            </a:r>
          </a:p>
          <a:p>
            <a:r>
              <a:rPr lang="en-US" altLang="zh-CN"/>
              <a:t> </a:t>
            </a:r>
            <a:r>
              <a:rPr lang="en-US" altLang="zh-CN">
                <a:latin typeface="Calibri" panose="020F0502020204030204" charset="0"/>
                <a:cs typeface="Calibri" panose="020F0502020204030204" charset="0"/>
              </a:rPr>
              <a:t> 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Traininig</a:t>
            </a:r>
            <a:r>
              <a:rPr lang="en-US" altLang="zh-CN">
                <a:latin typeface="Calibri" panose="020F0502020204030204" charset="0"/>
                <a:cs typeface="Calibri" panose="020F0502020204030204" charset="0"/>
              </a:rPr>
              <a:t>:      aspect ratio from 3/4 to 4/3</a:t>
            </a:r>
          </a:p>
          <a:p>
            <a:r>
              <a:rPr lang="en-US" altLang="zh-CN">
                <a:latin typeface="Calibri" panose="020F0502020204030204" charset="0"/>
                <a:cs typeface="Calibri" panose="020F0502020204030204" charset="0"/>
              </a:rPr>
              <a:t>	       area size from 5% to 100%</a:t>
            </a:r>
          </a:p>
          <a:p>
            <a:r>
              <a:rPr lang="en-US" altLang="zh-CN">
                <a:latin typeface="Calibri" panose="020F0502020204030204" charset="0"/>
                <a:cs typeface="Calibri" panose="020F0502020204030204" charset="0"/>
              </a:rPr>
              <a:t>	       resized as 224 * 224</a:t>
            </a:r>
          </a:p>
          <a:p>
            <a:r>
              <a:rPr lang="en-US" altLang="zh-CN">
                <a:latin typeface="Calibri" panose="020F0502020204030204" charset="0"/>
                <a:cs typeface="Calibri" panose="020F0502020204030204" charset="0"/>
              </a:rPr>
              <a:t>	       flipped horizontally prob: 0.5</a:t>
            </a:r>
          </a:p>
          <a:p>
            <a:r>
              <a:rPr lang="en-US" altLang="zh-CN">
                <a:latin typeface="Calibri" panose="020F0502020204030204" charset="0"/>
                <a:cs typeface="Calibri" panose="020F0502020204030204" charset="0"/>
              </a:rPr>
              <a:t>   </a:t>
            </a:r>
            <a:r>
              <a:rPr lang="en-US" altLang="zh-CN" b="1">
                <a:latin typeface="Calibri" panose="020F0502020204030204" charset="0"/>
                <a:cs typeface="Calibri" panose="020F0502020204030204" charset="0"/>
              </a:rPr>
              <a:t>Validation: </a:t>
            </a:r>
            <a:r>
              <a:rPr lang="en-US" altLang="zh-CN">
                <a:latin typeface="Calibri" panose="020F0502020204030204" charset="0"/>
                <a:cs typeface="Calibri" panose="020F0502020204030204" charset="0"/>
              </a:rPr>
              <a:t> hold the aspect ratio</a:t>
            </a:r>
          </a:p>
          <a:p>
            <a:r>
              <a:rPr lang="en-US" altLang="zh-CN">
                <a:latin typeface="Calibri" panose="020F0502020204030204" charset="0"/>
                <a:cs typeface="Calibri" panose="020F0502020204030204" charset="0"/>
              </a:rPr>
              <a:t>	       resize the shorter size to 256</a:t>
            </a:r>
          </a:p>
          <a:p>
            <a:r>
              <a:rPr lang="en-US" altLang="zh-CN">
                <a:latin typeface="Calibri" panose="020F0502020204030204" charset="0"/>
                <a:cs typeface="Calibri" panose="020F0502020204030204" charset="0"/>
              </a:rPr>
              <a:t>  	       center crop the image to 224*224</a:t>
            </a:r>
          </a:p>
          <a:p>
            <a:r>
              <a:rPr lang="en-US" altLang="zh-CN"/>
              <a:t>	    </a:t>
            </a:r>
          </a:p>
          <a:p>
            <a:r>
              <a:rPr lang="en-US" altLang="zh-CN"/>
              <a:t>	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7220" y="4328795"/>
            <a:ext cx="5530215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• Hyperparameter</a:t>
            </a:r>
            <a:r>
              <a:rPr lang="en-US" altLang="zh-CN"/>
              <a:t>  </a:t>
            </a:r>
          </a:p>
          <a:p>
            <a:r>
              <a:rPr lang="en-US" altLang="zh-CN">
                <a:latin typeface="Calibri" panose="020F0502020204030204" charset="0"/>
                <a:cs typeface="Calibri" panose="020F0502020204030204" charset="0"/>
              </a:rPr>
              <a:t>   </a:t>
            </a:r>
            <a:r>
              <a:rPr lang="en-US" altLang="zh-CN" sz="1800">
                <a:latin typeface="Calibri" panose="020F0502020204030204" charset="0"/>
                <a:cs typeface="Calibri" panose="020F0502020204030204" charset="0"/>
              </a:rPr>
              <a:t>Batch sizes: 1024		Initial learning rate: 0.4</a:t>
            </a:r>
          </a:p>
          <a:p>
            <a:r>
              <a:rPr lang="en-US" altLang="zh-CN" sz="1800">
                <a:latin typeface="Calibri" panose="020F0502020204030204" charset="0"/>
                <a:cs typeface="Calibri" panose="020F0502020204030204" charset="0"/>
              </a:rPr>
              <a:t>   Weight decay: 0.0001.	Default epochs: 120</a:t>
            </a:r>
          </a:p>
          <a:p>
            <a:r>
              <a:rPr lang="en-US" altLang="zh-CN" sz="1800">
                <a:latin typeface="Calibri" panose="020F0502020204030204" charset="0"/>
                <a:cs typeface="Calibri" panose="020F0502020204030204" charset="0"/>
              </a:rPr>
              <a:t>   Optimizer: SGD with momentum 0.9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17220" y="5744210"/>
            <a:ext cx="55302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• Learning rate warmup</a:t>
            </a:r>
            <a:r>
              <a:rPr lang="en-US" altLang="zh-CN" sz="2000">
                <a:latin typeface="Calibri" panose="020F0502020204030204" charset="0"/>
                <a:cs typeface="Calibri" panose="020F0502020204030204" charset="0"/>
              </a:rPr>
              <a:t> </a:t>
            </a:r>
          </a:p>
          <a:p>
            <a:r>
              <a:rPr lang="en-US" altLang="zh-CN">
                <a:latin typeface="Calibri" panose="020F0502020204030204" charset="0"/>
                <a:cs typeface="Calibri" panose="020F0502020204030204" charset="0"/>
              </a:rPr>
              <a:t>   </a:t>
            </a:r>
            <a:r>
              <a:rPr lang="en-US" altLang="zh-CN" sz="1800">
                <a:latin typeface="Calibri" panose="020F0502020204030204" charset="0"/>
                <a:cs typeface="Calibri" panose="020F0502020204030204" charset="0"/>
              </a:rPr>
              <a:t>Linearly increase the learning rate from 0 to the initial  </a:t>
            </a:r>
          </a:p>
          <a:p>
            <a:r>
              <a:rPr lang="en-US" altLang="zh-CN" sz="1800">
                <a:latin typeface="Calibri" panose="020F0502020204030204" charset="0"/>
                <a:cs typeface="Calibri" panose="020F0502020204030204" charset="0"/>
              </a:rPr>
              <a:t>   learning rate at warm-up periods set to first 5 epochs.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290945" y="2048510"/>
            <a:ext cx="5530215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• Zero </a:t>
            </a:r>
            <a:r>
              <a:rPr lang="en-US" altLang="zh-CN" sz="2000" b="1">
                <a:latin typeface="Calibri" panose="020F0502020204030204" charset="0"/>
                <a:cs typeface="Calibri" panose="020F0502020204030204" charset="0"/>
              </a:rPr>
              <a:t> γ</a:t>
            </a:r>
            <a:endParaRPr lang="en-US" altLang="zh-CN" sz="20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>
                <a:latin typeface="Calibri" panose="020F0502020204030204" charset="0"/>
                <a:cs typeface="Calibri" panose="020F0502020204030204" charset="0"/>
              </a:rPr>
              <a:t>   </a:t>
            </a:r>
            <a:r>
              <a:rPr lang="en-US" altLang="zh-CN" sz="1800">
                <a:latin typeface="Calibri" panose="020F0502020204030204" charset="0"/>
                <a:cs typeface="Calibri" panose="020F0502020204030204" charset="0"/>
              </a:rPr>
              <a:t>Initialize γ = 0 for all batch-norm layers that sit at the </a:t>
            </a:r>
          </a:p>
          <a:p>
            <a:r>
              <a:rPr lang="en-US" altLang="zh-CN" sz="1800">
                <a:latin typeface="Calibri" panose="020F0502020204030204" charset="0"/>
                <a:cs typeface="Calibri" panose="020F0502020204030204" charset="0"/>
              </a:rPr>
              <a:t>   end of a residual block. It is easier to train by creating </a:t>
            </a:r>
          </a:p>
          <a:p>
            <a:r>
              <a:rPr lang="en-US" altLang="zh-CN" sz="1800">
                <a:latin typeface="Calibri" panose="020F0502020204030204" charset="0"/>
                <a:cs typeface="Calibri" panose="020F0502020204030204" charset="0"/>
              </a:rPr>
              <a:t>   an effect that shrinks the entire layer at initial the </a:t>
            </a:r>
          </a:p>
          <a:p>
            <a:r>
              <a:rPr lang="en-US" altLang="zh-CN" sz="1800">
                <a:latin typeface="Calibri" panose="020F0502020204030204" charset="0"/>
                <a:cs typeface="Calibri" panose="020F0502020204030204" charset="0"/>
              </a:rPr>
              <a:t>   stage.</a:t>
            </a:r>
            <a:r>
              <a:rPr lang="en-US" altLang="zh-CN" sz="180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???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290945" y="3627755"/>
            <a:ext cx="5530215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• Mixed-precision floating point</a:t>
            </a:r>
            <a:r>
              <a:rPr lang="en-US" altLang="zh-CN"/>
              <a:t> </a:t>
            </a:r>
          </a:p>
          <a:p>
            <a:r>
              <a:rPr lang="en-US" altLang="zh-CN">
                <a:latin typeface="Calibri" panose="020F0502020204030204" charset="0"/>
                <a:cs typeface="Calibri" panose="020F0502020204030204" charset="0"/>
              </a:rPr>
              <a:t>   Only </a:t>
            </a:r>
            <a:r>
              <a:rPr lang="en-US" altLang="zh-CN" sz="1800">
                <a:latin typeface="Calibri" panose="020F0502020204030204" charset="0"/>
                <a:cs typeface="Calibri" panose="020F0502020204030204" charset="0"/>
              </a:rPr>
              <a:t>use mixed-precision floating point in the training </a:t>
            </a:r>
          </a:p>
          <a:p>
            <a:r>
              <a:rPr lang="en-US" altLang="zh-CN" sz="1800">
                <a:latin typeface="Calibri" panose="020F0502020204030204" charset="0"/>
                <a:cs typeface="Calibri" panose="020F0502020204030204" charset="0"/>
              </a:rPr>
              <a:t>   phase because mixed-precision accelerates the overall </a:t>
            </a:r>
          </a:p>
          <a:p>
            <a:r>
              <a:rPr lang="en-US" altLang="zh-CN" sz="1800">
                <a:latin typeface="Calibri" panose="020F0502020204030204" charset="0"/>
                <a:cs typeface="Calibri" panose="020F0502020204030204" charset="0"/>
              </a:rPr>
              <a:t>   training  speed if the GPU supports it.</a:t>
            </a:r>
          </a:p>
          <a:p>
            <a:r>
              <a:rPr lang="en-US" altLang="zh-CN" sz="1800">
                <a:latin typeface="Calibri" panose="020F0502020204030204" charset="0"/>
                <a:cs typeface="Calibri" panose="020F0502020204030204" charset="0"/>
              </a:rPr>
              <a:t>   Only acceleration, no improvement in accuracy.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90945" y="5355590"/>
            <a:ext cx="5530215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微软雅黑" panose="020B0503020204020204" charset="-122"/>
                <a:cs typeface="Calibri" panose="020F0502020204030204" charset="0"/>
              </a:rPr>
              <a:t>• Cosine learning rate decay </a:t>
            </a:r>
            <a:r>
              <a:rPr lang="en-US" altLang="zh-CN" sz="2000">
                <a:latin typeface="Calibri" panose="020F0502020204030204" charset="0"/>
                <a:cs typeface="Calibri" panose="020F0502020204030204" charset="0"/>
              </a:rPr>
              <a:t> </a:t>
            </a:r>
          </a:p>
          <a:p>
            <a:r>
              <a:rPr lang="en-US" altLang="zh-CN">
                <a:latin typeface="Calibri" panose="020F0502020204030204" charset="0"/>
                <a:cs typeface="Calibri" panose="020F0502020204030204" charset="0"/>
              </a:rPr>
              <a:t>   The cosine decay starts at a low rate from the begining </a:t>
            </a:r>
          </a:p>
          <a:p>
            <a:r>
              <a:rPr lang="en-US" altLang="zh-CN">
                <a:latin typeface="Calibri" panose="020F0502020204030204" charset="0"/>
                <a:cs typeface="Calibri" panose="020F0502020204030204" charset="0"/>
              </a:rPr>
              <a:t>   of training, and then drops to a large rate in the middle </a:t>
            </a:r>
          </a:p>
          <a:p>
            <a:r>
              <a:rPr lang="en-US" altLang="zh-CN" sz="1800">
                <a:latin typeface="Calibri" panose="020F0502020204030204" charset="0"/>
                <a:cs typeface="Calibri" panose="020F0502020204030204" charset="0"/>
              </a:rPr>
              <a:t>   and again at a small rate in the end.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1"/>
          <p:cNvSpPr txBox="1"/>
          <p:nvPr/>
        </p:nvSpPr>
        <p:spPr>
          <a:xfrm>
            <a:off x="2877185" y="349250"/>
            <a:ext cx="637857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>
                <a:latin typeface="Tekton Pro" panose="020F0603020208020904" charset="0"/>
                <a:ea typeface="宋体" panose="02010600030101010101" pitchFamily="2" charset="-122"/>
              </a:rPr>
              <a:t>Preliminaries——Evaluation Metrics</a:t>
            </a:r>
          </a:p>
        </p:txBody>
      </p:sp>
      <p:sp>
        <p:nvSpPr>
          <p:cNvPr id="8195" name="文本框 2"/>
          <p:cNvSpPr txBox="1"/>
          <p:nvPr/>
        </p:nvSpPr>
        <p:spPr>
          <a:xfrm>
            <a:off x="1841500" y="1170305"/>
            <a:ext cx="8509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>
                <a:latin typeface="Cambria" panose="02040503050406030204" charset="0"/>
                <a:ea typeface="宋体" panose="02010600030101010101" pitchFamily="2" charset="-122"/>
              </a:rPr>
              <a:t>Three metrics used to measure the performance of the model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1680" y="2152650"/>
            <a:ext cx="103206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• </a:t>
            </a:r>
            <a:r>
              <a:rPr lang="en-US" altLang="zh-CN" sz="2400" b="1">
                <a:latin typeface="Cambria" panose="02040503050406030204" charset="0"/>
                <a:ea typeface="宋体" panose="02010600030101010101" pitchFamily="2" charset="-122"/>
              </a:rPr>
              <a:t>Top-1 </a:t>
            </a:r>
            <a:r>
              <a:rPr lang="en-US" altLang="zh-CN" sz="2400">
                <a:latin typeface="Cambria" panose="02040503050406030204" charset="0"/>
                <a:ea typeface="宋体" panose="02010600030101010101" pitchFamily="2" charset="-122"/>
              </a:rPr>
              <a:t>  classification accuracy on ImageNet ILSVRC-2012 validation dataset.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41680" y="3339465"/>
            <a:ext cx="103206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• </a:t>
            </a:r>
            <a:r>
              <a:rPr lang="en-US" altLang="zh-CN" sz="2400" b="1">
                <a:latin typeface="Cambria" panose="02040503050406030204" charset="0"/>
                <a:ea typeface="宋体" panose="02010600030101010101" pitchFamily="2" charset="-122"/>
              </a:rPr>
              <a:t>Throughput </a:t>
            </a:r>
            <a:r>
              <a:rPr lang="en-US" altLang="zh-CN" sz="2400">
                <a:latin typeface="Cambria" panose="02040503050406030204" charset="0"/>
                <a:ea typeface="宋体" panose="02010600030101010101" pitchFamily="2" charset="-122"/>
              </a:rPr>
              <a:t> defined as how many images are processed per second on the   </a:t>
            </a:r>
          </a:p>
          <a:p>
            <a:r>
              <a:rPr lang="en-US" altLang="zh-CN" sz="2400">
                <a:latin typeface="Cambria" panose="02040503050406030204" charset="0"/>
                <a:ea typeface="宋体" panose="02010600030101010101" pitchFamily="2" charset="-122"/>
              </a:rPr>
              <a:t>    GPU device. We measured inference throughput for an Nvidia P40 1 GPU.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41680" y="4907915"/>
            <a:ext cx="103206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• </a:t>
            </a:r>
            <a:r>
              <a:rPr lang="en-US" altLang="zh-CN" sz="2400" b="1">
                <a:latin typeface="Cambria" panose="02040503050406030204" charset="0"/>
                <a:ea typeface="宋体" panose="02010600030101010101" pitchFamily="2" charset="-122"/>
              </a:rPr>
              <a:t>Mean Corruption Error (mCE) </a:t>
            </a:r>
            <a:r>
              <a:rPr lang="en-US" altLang="zh-CN" sz="2400">
                <a:latin typeface="Cambria" panose="02040503050406030204" charset="0"/>
                <a:ea typeface="宋体" panose="02010600030101010101" pitchFamily="2" charset="-122"/>
              </a:rPr>
              <a:t> measure the performance of classification </a:t>
            </a:r>
          </a:p>
          <a:p>
            <a:r>
              <a:rPr lang="en-US" altLang="zh-CN" sz="2400">
                <a:latin typeface="Cambria" panose="02040503050406030204" charset="0"/>
                <a:ea typeface="宋体" panose="02010600030101010101" pitchFamily="2" charset="-122"/>
              </a:rPr>
              <a:t>    model on corrupted images proposed by Hendrycks et al</a:t>
            </a:r>
            <a:r>
              <a:rPr lang="en-US" altLang="zh-CN" sz="2400" baseline="30000">
                <a:latin typeface="Cambria" panose="02040503050406030204" charset="0"/>
                <a:ea typeface="宋体" panose="02010600030101010101" pitchFamily="2" charset="-122"/>
              </a:rPr>
              <a:t>. [1] 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89255" y="6428105"/>
            <a:ext cx="114134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[1] Dan Hendrycks and Thomas Dietterich. Benchmarking neural network robustness to common corruptions and perturbations. arXiv preprint arXiv:1903.12261, 2019.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1"/>
          <p:cNvSpPr txBox="1"/>
          <p:nvPr/>
        </p:nvSpPr>
        <p:spPr>
          <a:xfrm>
            <a:off x="3766820" y="380365"/>
            <a:ext cx="465899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>
                <a:latin typeface="Tekton Pro" panose="020F0603020208020904" charset="0"/>
                <a:ea typeface="宋体" panose="02010600030101010101" pitchFamily="2" charset="-122"/>
              </a:rPr>
              <a:t>ImageNet-C  Benchmark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9115" y="963930"/>
            <a:ext cx="1111377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>
                <a:latin typeface="Cambria" panose="02040503050406030204" charset="0"/>
                <a:ea typeface="宋体" panose="02010600030101010101" pitchFamily="2" charset="-122"/>
              </a:rPr>
              <a:t>ImageNet-C </a:t>
            </a:r>
            <a:r>
              <a:rPr lang="en-US" altLang="zh-CN" sz="2400">
                <a:latin typeface="Cambria" panose="02040503050406030204" charset="0"/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400">
                <a:latin typeface="Cambria" panose="02040503050406030204" charset="0"/>
                <a:ea typeface="宋体" panose="02010600030101010101" pitchFamily="2" charset="-122"/>
              </a:rPr>
              <a:t>    generated by applying a set of 75 common visual corruptions  to validation images of ImageNet.  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70" y="2420620"/>
            <a:ext cx="5911850" cy="4148455"/>
          </a:xfrm>
          <a:prstGeom prst="rect">
            <a:avLst/>
          </a:prstGeom>
        </p:spPr>
      </p:pic>
      <p:sp>
        <p:nvSpPr>
          <p:cNvPr id="8201" name="文本框 8"/>
          <p:cNvSpPr txBox="1"/>
          <p:nvPr/>
        </p:nvSpPr>
        <p:spPr>
          <a:xfrm>
            <a:off x="7807960" y="2420620"/>
            <a:ext cx="3325495" cy="6756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15 diverse corruotion types</a:t>
            </a:r>
          </a:p>
          <a:p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 5 different severity levels</a:t>
            </a:r>
            <a:endParaRPr lang="en-US" altLang="zh-CN" sz="2000" b="1" i="1">
              <a:latin typeface="Cambria" panose="02040503050406030204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595" y="3436620"/>
            <a:ext cx="3996690" cy="14846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595" y="5058410"/>
            <a:ext cx="3996690" cy="15106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058670" y="2766060"/>
            <a:ext cx="8075295" cy="1016000"/>
          </a:xfrm>
        </p:spPr>
        <p:txBody>
          <a:bodyPr>
            <a:noAutofit/>
          </a:bodyPr>
          <a:lstStyle/>
          <a:p>
            <a:r>
              <a:rPr lang="en-US" altLang="zh-CN" sz="7200" dirty="0">
                <a:latin typeface="Calibri" panose="020F0502020204030204" charset="0"/>
                <a:cs typeface="Calibri" panose="020F0502020204030204" charset="0"/>
              </a:rPr>
              <a:t>3.1 Network Tweaks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928206" y="4082992"/>
            <a:ext cx="3177309" cy="425017"/>
          </a:xfrm>
        </p:spPr>
        <p:txBody>
          <a:bodyPr/>
          <a:lstStyle/>
          <a:p>
            <a:r>
              <a:rPr lang="en-US" altLang="zh-CN" dirty="0"/>
              <a:t>Speaker: Zhu Liu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514600" cy="1325563"/>
          </a:xfrm>
        </p:spPr>
        <p:txBody>
          <a:bodyPr>
            <a:norm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150" y="825706"/>
            <a:ext cx="7283994" cy="4012241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grpSp>
        <p:nvGrpSpPr>
          <p:cNvPr id="8" name="群組 7"/>
          <p:cNvGrpSpPr/>
          <p:nvPr/>
        </p:nvGrpSpPr>
        <p:grpSpPr>
          <a:xfrm>
            <a:off x="526470" y="1518433"/>
            <a:ext cx="3906985" cy="4455900"/>
            <a:chOff x="360215" y="471487"/>
            <a:chExt cx="5186363" cy="591502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/>
            <a:srcRect r="71627"/>
            <a:stretch>
              <a:fillRect/>
            </a:stretch>
          </p:blipFill>
          <p:spPr>
            <a:xfrm>
              <a:off x="360215" y="471487"/>
              <a:ext cx="2624138" cy="591502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4353" y="633412"/>
              <a:ext cx="2562225" cy="5715000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526470" y="1518433"/>
            <a:ext cx="3980875" cy="4540622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640150" y="4969164"/>
            <a:ext cx="72839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stride sizes of the first two convolutions have been switched.</a:t>
            </a:r>
          </a:p>
          <a:p>
            <a:r>
              <a:rPr lang="en-US" altLang="zh-CN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2*2 average pooling layer has been added with a stride of 2 before the convolution.</a:t>
            </a: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large 7*7 convolution has been replaced with three smaller 3*3 convolutions in Stem layer.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99" y="1405946"/>
            <a:ext cx="5310222" cy="4449907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6421583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 Attention (SE, SK)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840" y="1871683"/>
            <a:ext cx="7408160" cy="218308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786283" y="4532414"/>
            <a:ext cx="5403273" cy="1323439"/>
          </a:xfrm>
          <a:prstGeom prst="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 is used inspired by the fact that the receptive sizes of neurons in the human visual cortex are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each other.”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6421583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 Attention (SE, SK)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216" y="1588800"/>
            <a:ext cx="7305820" cy="47108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04291" y="3438236"/>
            <a:ext cx="7592290" cy="3024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102" y="1815379"/>
            <a:ext cx="10573795" cy="296443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7409874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Anti-Alias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Downsampling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(AA)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090" y="1690688"/>
            <a:ext cx="8425874" cy="412072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20495" y="3429000"/>
            <a:ext cx="26138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the shift-equivariance of deep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 can be applied to max-pooling, projection-conv, and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strided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-conv of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41" y="205277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165" y="205277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箭號: 弧形下彎 8"/>
          <p:cNvSpPr/>
          <p:nvPr/>
        </p:nvSpPr>
        <p:spPr>
          <a:xfrm>
            <a:off x="1778991" y="1819999"/>
            <a:ext cx="449623" cy="230909"/>
          </a:xfrm>
          <a:prstGeom prst="curvedDown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470565" y="152642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Anti-Alias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7409874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Anti-Alias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Downsampling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(AA)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101" y="1360344"/>
            <a:ext cx="7409873" cy="527558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96100" y="3583709"/>
            <a:ext cx="7409873" cy="26785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1690688"/>
            <a:ext cx="8020050" cy="2600325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569191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Little Network (BL)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52945" y="4821382"/>
            <a:ext cx="9781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while aiming at reducing computational cost and increasing accuracy.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17" y="1014839"/>
            <a:ext cx="10506075" cy="5421684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77981" y="-78220"/>
            <a:ext cx="1877292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81508" y="3066473"/>
            <a:ext cx="868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>
                <a:solidFill>
                  <a:srgbClr val="FF0000"/>
                </a:solidFill>
              </a:rPr>
              <a:t>ResNet</a:t>
            </a:r>
            <a:r>
              <a:rPr lang="en-US" altLang="zh-CN" sz="1200" b="1" dirty="0">
                <a:solidFill>
                  <a:srgbClr val="FF0000"/>
                </a:solidFill>
              </a:rPr>
              <a:t>-D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5837" y="1714789"/>
            <a:ext cx="10515600" cy="4639829"/>
          </a:xfrm>
        </p:spPr>
        <p:txBody>
          <a:bodyPr>
            <a:normAutofit/>
          </a:bodyPr>
          <a:lstStyle/>
          <a:p>
            <a:r>
              <a:rPr lang="en-US" altLang="zh-CN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Zhang, Richard. "Making convolutional networks shift-invariant again." (ICML 2019). 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Anti-Alias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b="0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ownsampling</a:t>
            </a:r>
            <a:endParaRPr lang="en-US" altLang="zh-CN" sz="2400" b="0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Chun-Fu, et al. "Big-little net: An efficient multi-scale feature representation for visual and speech recognition." </a:t>
            </a:r>
            <a:r>
              <a:rPr lang="en-US" altLang="zh-CN" sz="2400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2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arXiv:1807.03848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(2018). 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Big-little net</a:t>
            </a:r>
          </a:p>
          <a:p>
            <a:r>
              <a:rPr lang="en-US" altLang="zh-CN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He, Tong, et al. "Bag of tricks for image classification with convolutional neural networks." </a:t>
            </a:r>
            <a:r>
              <a:rPr lang="en-US" altLang="zh-CN" sz="2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 Conference on Computer Vision and Pattern Recognition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2019. </a:t>
            </a:r>
            <a:r>
              <a:rPr lang="en-US" altLang="zh-CN" sz="2400" b="0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-D</a:t>
            </a:r>
          </a:p>
          <a:p>
            <a:r>
              <a:rPr lang="en-US" altLang="zh-CN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Hu, </a:t>
            </a:r>
            <a:r>
              <a:rPr lang="en-US" altLang="zh-CN" sz="2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Jie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Li Shen, and Gang Sun. "Squeeze-and-excitation networks." </a:t>
            </a:r>
            <a:r>
              <a:rPr lang="en-US" altLang="zh-CN" sz="2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 conference on computer vision and pattern recognition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2018. 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</a:p>
          <a:p>
            <a:r>
              <a:rPr lang="en-US" altLang="zh-CN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Li, Xiang, et al. "Selective kernel networks." </a:t>
            </a:r>
            <a:r>
              <a:rPr lang="en-US" altLang="zh-CN" sz="2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 conference on computer vision and pattern recognition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2019. 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745837" y="389226"/>
            <a:ext cx="3225801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3.2 Regularization"/>
          <p:cNvSpPr txBox="1">
            <a:spLocks noGrp="1"/>
          </p:cNvSpPr>
          <p:nvPr>
            <p:ph type="ctrTitle"/>
          </p:nvPr>
        </p:nvSpPr>
        <p:spPr>
          <a:xfrm>
            <a:off x="1524000" y="2035175"/>
            <a:ext cx="9144000" cy="1743710"/>
          </a:xfrm>
          <a:prstGeom prst="rect">
            <a:avLst/>
          </a:prstGeom>
        </p:spPr>
        <p:txBody>
          <a:bodyPr/>
          <a:lstStyle/>
          <a:p>
            <a:r>
              <a:rPr sz="7200">
                <a:latin typeface="Calibri" panose="020F0502020204030204" charset="0"/>
                <a:cs typeface="Calibri" panose="020F0502020204030204" charset="0"/>
              </a:rPr>
              <a:t>3.2 Regularization</a:t>
            </a:r>
          </a:p>
        </p:txBody>
      </p:sp>
      <p:sp>
        <p:nvSpPr>
          <p:cNvPr id="120" name="by Qiushi Lin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3840798"/>
            <a:ext cx="9144000" cy="1655762"/>
          </a:xfrm>
          <a:prstGeom prst="rect">
            <a:avLst/>
          </a:prstGeom>
        </p:spPr>
        <p:txBody>
          <a:bodyPr/>
          <a:lstStyle/>
          <a:p>
            <a:pPr defTabSz="759460">
              <a:defRPr sz="4970"/>
            </a:pPr>
            <a:endParaRPr sz="3600"/>
          </a:p>
          <a:p>
            <a:pPr defTabSz="759460">
              <a:defRPr sz="4970"/>
            </a:pPr>
            <a:r>
              <a:rPr sz="3600"/>
              <a:t>by Qiushi Lin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AutoAugu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AutoAugument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40" y="1708232"/>
            <a:ext cx="5367543" cy="433053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4" name="Text"/>
          <p:cNvSpPr txBox="1"/>
          <p:nvPr/>
        </p:nvSpPr>
        <p:spPr>
          <a:xfrm>
            <a:off x="7861257" y="3126740"/>
            <a:ext cx="177800" cy="60452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/>
          <a:p>
            <a:endParaRPr sz="900"/>
          </a:p>
          <a:p>
            <a:endParaRPr sz="900"/>
          </a:p>
          <a:p>
            <a:endParaRPr sz="900"/>
          </a:p>
          <a:p>
            <a:endParaRPr sz="900"/>
          </a:p>
        </p:txBody>
      </p:sp>
      <p:sp>
        <p:nvSpPr>
          <p:cNvPr id="125" name="Search Space…"/>
          <p:cNvSpPr txBox="1"/>
          <p:nvPr/>
        </p:nvSpPr>
        <p:spPr>
          <a:xfrm>
            <a:off x="6275700" y="612775"/>
            <a:ext cx="5531978" cy="6521450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/>
          <a:p>
            <a:pPr algn="l">
              <a:spcBef>
                <a:spcPts val="5900"/>
              </a:spcBef>
              <a:defRPr sz="4800" b="0"/>
            </a:pPr>
            <a:r>
              <a:rPr sz="2400"/>
              <a:t>Search Space</a:t>
            </a:r>
          </a:p>
          <a:p>
            <a:pPr marL="502920" indent="-502920" algn="l">
              <a:spcBef>
                <a:spcPts val="4500"/>
              </a:spcBef>
              <a:buSzPct val="125000"/>
              <a:buChar char="•"/>
              <a:defRPr sz="3800" b="0"/>
            </a:pPr>
            <a:r>
              <a:rPr sz="1900"/>
              <a:t>a policy consists of 5 sub-policies with each sub-policy consisting of two image operations to be applied in sequence</a:t>
            </a:r>
          </a:p>
          <a:p>
            <a:pPr marL="502920" indent="-502920" algn="l">
              <a:spcBef>
                <a:spcPts val="4500"/>
              </a:spcBef>
              <a:buSzPct val="125000"/>
              <a:buChar char="•"/>
              <a:defRPr sz="3800" b="0"/>
            </a:pPr>
            <a:r>
              <a:rPr sz="1900"/>
              <a:t>each operation is also associated with two hyperparameters</a:t>
            </a:r>
          </a:p>
          <a:p>
            <a:pPr marL="1592580" lvl="1" indent="-703580" algn="l">
              <a:spcBef>
                <a:spcPts val="4500"/>
              </a:spcBef>
              <a:buSzPct val="100000"/>
              <a:buAutoNum type="arabicPeriod"/>
              <a:defRPr sz="3800" b="0"/>
            </a:pPr>
            <a:r>
              <a:rPr sz="1900"/>
              <a:t>the probability of applying the operation</a:t>
            </a:r>
          </a:p>
          <a:p>
            <a:pPr marL="1592580" lvl="1" indent="-703580" algn="l">
              <a:spcBef>
                <a:spcPts val="4500"/>
              </a:spcBef>
              <a:buSzPct val="100000"/>
              <a:buAutoNum type="arabicPeriod"/>
              <a:defRPr sz="3800" b="0"/>
            </a:pPr>
            <a:r>
              <a:rPr sz="1900"/>
              <a:t>the magnitude of the operation</a:t>
            </a:r>
          </a:p>
          <a:p>
            <a:pPr marL="502920" indent="-502920" algn="l">
              <a:spcBef>
                <a:spcPts val="4500"/>
              </a:spcBef>
              <a:buSzPct val="125000"/>
              <a:buChar char="•"/>
              <a:defRPr sz="3800" b="0"/>
            </a:pPr>
            <a:r>
              <a:rPr sz="1900"/>
              <a:t>operations selected from a popular Python image library, PIL (</a:t>
            </a:r>
            <a:r>
              <a:rPr sz="1900" u="sng"/>
              <a:t>https://pillow.readthedocs.io/en/5.1.x/</a:t>
            </a:r>
            <a:r>
              <a:rPr sz="1900"/>
              <a:t>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Mix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Mixup</a:t>
            </a:r>
          </a:p>
        </p:txBody>
      </p:sp>
      <p:pic>
        <p:nvPicPr>
          <p:cNvPr id="1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825" y="1452166"/>
            <a:ext cx="7422350" cy="911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9" name="Two types of implementation…"/>
          <p:cNvSpPr txBox="1"/>
          <p:nvPr/>
        </p:nvSpPr>
        <p:spPr>
          <a:xfrm>
            <a:off x="1188734" y="2548314"/>
            <a:ext cx="4250022" cy="354393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/>
          <a:p>
            <a:pPr algn="l">
              <a:spcBef>
                <a:spcPts val="4500"/>
              </a:spcBef>
              <a:defRPr sz="3800" b="0"/>
            </a:pPr>
            <a:r>
              <a:rPr sz="1900"/>
              <a:t>Two types of implementation</a:t>
            </a:r>
          </a:p>
          <a:p>
            <a:pPr marL="703580" indent="-703580" algn="l">
              <a:spcBef>
                <a:spcPts val="4500"/>
              </a:spcBef>
              <a:buSzPct val="100000"/>
              <a:buAutoNum type="arabicPeriod"/>
              <a:defRPr sz="3800" b="0"/>
            </a:pPr>
            <a:r>
              <a:rPr sz="1900"/>
              <a:t>use two mini batches to create a mixed mini batch, which is is suggested in the original paper</a:t>
            </a:r>
          </a:p>
          <a:p>
            <a:pPr marL="703580" indent="-703580" algn="l">
              <a:spcBef>
                <a:spcPts val="4500"/>
              </a:spcBef>
              <a:buSzPct val="100000"/>
              <a:buAutoNum type="arabicPeriod"/>
              <a:defRPr sz="3800" b="0"/>
            </a:pPr>
            <a:r>
              <a:rPr sz="1900"/>
              <a:t>use a single mini batch to create the mixed mini batch by mixing the mini batch with a shuffled clone of itself 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102" y="3163315"/>
            <a:ext cx="5208941" cy="231393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DropBlo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DropBlock</a:t>
            </a:r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643" y="1801119"/>
            <a:ext cx="8474715" cy="414476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abel Smoot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Label Smoothing</a:t>
            </a:r>
          </a:p>
        </p:txBody>
      </p:sp>
      <p:sp>
        <p:nvSpPr>
          <p:cNvPr id="136" name="suppress infinite output and prevent over-fitting"/>
          <p:cNvSpPr txBox="1"/>
          <p:nvPr/>
        </p:nvSpPr>
        <p:spPr>
          <a:xfrm>
            <a:off x="3248939" y="1431480"/>
            <a:ext cx="5577840" cy="37338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spcBef>
                <a:spcPts val="5900"/>
              </a:spcBef>
              <a:defRPr sz="4200" b="0"/>
            </a:lvl1pPr>
          </a:lstStyle>
          <a:p>
            <a:r>
              <a:rPr sz="2100"/>
              <a:t>suppress infinite output and prevent over-fitting</a:t>
            </a:r>
          </a:p>
        </p:txBody>
      </p:sp>
      <p:sp>
        <p:nvSpPr>
          <p:cNvPr id="137" name="The entropy of this conditional distribution"/>
          <p:cNvSpPr txBox="1"/>
          <p:nvPr/>
        </p:nvSpPr>
        <p:spPr>
          <a:xfrm>
            <a:off x="1009088" y="2233222"/>
            <a:ext cx="4930775" cy="37338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spcBef>
                <a:spcPts val="5900"/>
              </a:spcBef>
              <a:defRPr sz="4200" b="0"/>
            </a:lvl1pPr>
          </a:lstStyle>
          <a:p>
            <a:r>
              <a:rPr sz="2100"/>
              <a:t>The entropy of this conditional distribution</a:t>
            </a:r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811" y="3041237"/>
            <a:ext cx="5934379" cy="7432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9" name="To penalize confident output distributions, we add the negative entropy to the negative log-likelihood during training"/>
          <p:cNvSpPr txBox="1"/>
          <p:nvPr/>
        </p:nvSpPr>
        <p:spPr>
          <a:xfrm>
            <a:off x="1050558" y="3947067"/>
            <a:ext cx="10418694" cy="69659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algn="l">
              <a:spcBef>
                <a:spcPts val="5900"/>
              </a:spcBef>
              <a:defRPr sz="4200" b="0"/>
            </a:lvl1pPr>
          </a:lstStyle>
          <a:p>
            <a:r>
              <a:rPr sz="2100"/>
              <a:t>To penalize confident output distributions, we add the negative entropy to the negative log-likelihood during training</a:t>
            </a:r>
          </a:p>
        </p:txBody>
      </p:sp>
      <p:pic>
        <p:nvPicPr>
          <p:cNvPr id="1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11" y="5027092"/>
            <a:ext cx="5076178" cy="86426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56585" y="2558415"/>
            <a:ext cx="58794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latin typeface="Calibri" panose="020F0502020204030204" charset="0"/>
                <a:cs typeface="Calibri" panose="020F0502020204030204" charset="0"/>
              </a:rPr>
              <a:t>1. Introduction</a:t>
            </a: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91CBCCD5-831F-4F07-A4B4-AB5E15FA35C3}"/>
              </a:ext>
            </a:extLst>
          </p:cNvPr>
          <p:cNvSpPr txBox="1"/>
          <p:nvPr/>
        </p:nvSpPr>
        <p:spPr>
          <a:xfrm>
            <a:off x="9616965" y="5155565"/>
            <a:ext cx="12269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latin typeface="Minion Pro SmBd" panose="02040603060306020203" charset="0"/>
                <a:cs typeface="Minion Pro SmBd" panose="02040603060306020203" charset="0"/>
                <a:sym typeface="+mn-ea"/>
              </a:rPr>
              <a:t>Lu Dong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Knowledge Distil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Knowledge Distillation </a:t>
            </a:r>
          </a:p>
        </p:txBody>
      </p:sp>
      <p:sp>
        <p:nvSpPr>
          <p:cNvPr id="143" name="Speciality:…"/>
          <p:cNvSpPr txBox="1"/>
          <p:nvPr/>
        </p:nvSpPr>
        <p:spPr>
          <a:xfrm>
            <a:off x="1512686" y="4530503"/>
            <a:ext cx="8990330" cy="208216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/>
          <a:p>
            <a:pPr algn="l">
              <a:spcBef>
                <a:spcPts val="4500"/>
              </a:spcBef>
              <a:defRPr sz="3800" b="0"/>
            </a:pPr>
            <a:r>
              <a:rPr sz="1900"/>
              <a:t>Speciality:</a:t>
            </a:r>
          </a:p>
          <a:p>
            <a:pPr marL="502920" indent="-502920" algn="l">
              <a:spcBef>
                <a:spcPts val="4500"/>
              </a:spcBef>
              <a:buSzPct val="125000"/>
              <a:buChar char="•"/>
              <a:defRPr sz="3800" b="0"/>
            </a:pPr>
            <a:r>
              <a:rPr sz="1900"/>
              <a:t>T = 1, as the Mixup technique has already smoothed the teacher’s signal</a:t>
            </a:r>
          </a:p>
          <a:p>
            <a:pPr marL="502920" indent="-502920" algn="l">
              <a:spcBef>
                <a:spcPts val="4500"/>
              </a:spcBef>
              <a:buSzPct val="125000"/>
              <a:buChar char="•"/>
              <a:defRPr sz="3800" b="0"/>
            </a:pPr>
            <a:r>
              <a:rPr sz="1900"/>
              <a:t>use AmoebaNet-A as a teacher with 83.9% of ImageNet validation top-1 accuracy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201" y="2289280"/>
            <a:ext cx="4871387" cy="22794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31" y="2271564"/>
            <a:ext cx="5409945" cy="231487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6260" y="1558925"/>
            <a:ext cx="9799200" cy="2570400"/>
          </a:xfrm>
        </p:spPr>
        <p:txBody>
          <a:bodyPr/>
          <a:lstStyle/>
          <a:p>
            <a:pPr algn="ctr">
              <a:lnSpc>
                <a:spcPct val="210000"/>
              </a:lnSpc>
            </a:pPr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</a:rPr>
              <a:t>4.1 Experiment result</a:t>
            </a:r>
            <a:b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Ablation study 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350125" y="5307965"/>
            <a:ext cx="4224655" cy="583565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Gengtiantian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13055" y="635000"/>
            <a:ext cx="115658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blation experiments for assembling the individual network tweaks covered in Section 3.1 to find better model.</a:t>
            </a:r>
          </a:p>
        </p:txBody>
      </p:sp>
      <p:pic>
        <p:nvPicPr>
          <p:cNvPr id="6" name="图片 5" descr="%UWA]84$O%S[CJ_RTB5[TJ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1277620"/>
            <a:ext cx="5384800" cy="37795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65900" y="1321435"/>
            <a:ext cx="5052695" cy="4473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/>
              <a:t>The results show that</a:t>
            </a:r>
            <a:r>
              <a:rPr lang="en-US" altLang="zh-CN" sz="1600" b="1"/>
              <a:t>:</a:t>
            </a:r>
            <a:r>
              <a:rPr lang="zh-CN" altLang="en-US" sz="1600" b="1"/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600" b="1"/>
              <a:t>1)</a:t>
            </a:r>
            <a:r>
              <a:rPr lang="en-US" altLang="zh-CN" sz="1600"/>
              <a:t> ResNet-D </a:t>
            </a:r>
            <a:r>
              <a:rPr lang="zh-CN" altLang="en-US" sz="1600"/>
              <a:t>and SK can improve performance independently with little effect on each other.</a:t>
            </a:r>
          </a:p>
          <a:p>
            <a:pPr>
              <a:lnSpc>
                <a:spcPct val="150000"/>
              </a:lnSpc>
            </a:pPr>
            <a:r>
              <a:rPr lang="en-US" altLang="zh-CN" sz="1600" b="1">
                <a:solidFill>
                  <a:srgbClr val="FF0000"/>
                </a:solidFill>
              </a:rPr>
              <a:t>2) </a:t>
            </a:r>
            <a:r>
              <a:rPr lang="en-US" altLang="zh-CN" sz="1600"/>
              <a:t> To achieve higher accuracy while maintaining throughput similar to that of the R50D+SK, we apply BL using a 256x256 image resolution for inference, whereas we use 224x224 image resolution for training.</a:t>
            </a:r>
          </a:p>
          <a:p>
            <a:pPr>
              <a:lnSpc>
                <a:spcPct val="150000"/>
              </a:lnSpc>
            </a:pPr>
            <a:r>
              <a:rPr lang="en-US" altLang="zh-CN" sz="1600" b="1"/>
              <a:t>3) </a:t>
            </a:r>
            <a:r>
              <a:rPr lang="en-US" altLang="zh-CN" sz="1600"/>
              <a:t>Applying AA just improves  top-1 accuracy by 0.12%, because AA is a network structure designed for robustness to image distortion, the top-1 accuracy does not reliably determine the AA effect.</a:t>
            </a:r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0235" y="469900"/>
            <a:ext cx="112344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     T</a:t>
            </a:r>
            <a:r>
              <a:rPr lang="zh-CN" altLang="en-US"/>
              <a:t>he impact of assembling the techniques described in Section 3.2. We stack the network tweaks and regularizations alternately to balance the performance effects.</a:t>
            </a:r>
          </a:p>
        </p:txBody>
      </p:sp>
      <p:pic>
        <p:nvPicPr>
          <p:cNvPr id="5" name="图片 4" descr="SJG@`%5JICT59PQD6$644]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2110" y="1269365"/>
            <a:ext cx="8030845" cy="47758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57235" y="1303655"/>
            <a:ext cx="3229610" cy="4250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600" b="1"/>
              <a:t>1)</a:t>
            </a:r>
            <a:r>
              <a:rPr lang="en-US" altLang="zh-CN" sz="1600"/>
              <a:t> T</a:t>
            </a:r>
            <a:r>
              <a:rPr lang="zh-CN" altLang="en-US" sz="1600"/>
              <a:t>he performance improvement effect of mCE is greater than the improvement of accuracy (E2,3,5,7,11).</a:t>
            </a:r>
          </a:p>
          <a:p>
            <a:pPr algn="l">
              <a:lnSpc>
                <a:spcPct val="130000"/>
              </a:lnSpc>
            </a:pPr>
            <a:r>
              <a:rPr lang="en-US" altLang="zh-CN" sz="1600" b="1"/>
              <a:t>2)</a:t>
            </a:r>
            <a:r>
              <a:rPr lang="en-US" altLang="zh-CN" sz="1600"/>
              <a:t> </a:t>
            </a:r>
            <a:r>
              <a:rPr lang="zh-CN" altLang="en-US" sz="1600"/>
              <a:t>SE is similar to the result of the regularization techniques confirm</a:t>
            </a:r>
            <a:r>
              <a:rPr lang="en-US" altLang="zh-CN" sz="1600"/>
              <a:t>ing</a:t>
            </a:r>
            <a:r>
              <a:rPr lang="zh-CN" altLang="en-US" sz="1600"/>
              <a:t> that channel attention is also helpful for robustness to image distortion.</a:t>
            </a:r>
          </a:p>
          <a:p>
            <a:pPr algn="l">
              <a:lnSpc>
                <a:spcPct val="130000"/>
              </a:lnSpc>
            </a:pPr>
            <a:r>
              <a:rPr lang="en-US" altLang="zh-CN" sz="1600" b="1"/>
              <a:t>3)</a:t>
            </a:r>
            <a:r>
              <a:rPr lang="en-US" altLang="zh-CN" sz="1600"/>
              <a:t> BL and AA show a high performance improvement not only on top-1, but also on mCE. (E9.E10).</a:t>
            </a:r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4.2 Transfer Learning:</a:t>
            </a:r>
            <a:r>
              <a:rPr lang="zh-CN" altLang="en-US" dirty="0"/>
              <a:t> </a:t>
            </a:r>
            <a:r>
              <a:rPr lang="en-US" altLang="zh-CN" dirty="0"/>
              <a:t>FGVC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Minghui Chen</a:t>
            </a: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73" y="1087137"/>
            <a:ext cx="9697453" cy="4683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3452" y="280737"/>
            <a:ext cx="10391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Stacking network tweaks and regularization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332873" y="4130842"/>
            <a:ext cx="2024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REG</a:t>
            </a:r>
            <a:r>
              <a:rPr lang="en-US" altLang="zh-CN" dirty="0"/>
              <a:t> in backbone is effective</a:t>
            </a:r>
            <a:endParaRPr lang="zh-CN" altLang="en-US" dirty="0"/>
          </a:p>
        </p:txBody>
      </p:sp>
      <p:sp>
        <p:nvSpPr>
          <p:cNvPr id="8" name="矩形: 圆角 7"/>
          <p:cNvSpPr/>
          <p:nvPr/>
        </p:nvSpPr>
        <p:spPr>
          <a:xfrm>
            <a:off x="5012871" y="3526971"/>
            <a:ext cx="432708" cy="220436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010129" y="3992342"/>
            <a:ext cx="2024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REG</a:t>
            </a:r>
            <a:r>
              <a:rPr lang="en-US" altLang="zh-CN" dirty="0"/>
              <a:t> in fine-tuning narrows the </a:t>
            </a:r>
            <a:r>
              <a:rPr lang="en-US" altLang="zh-CN" dirty="0" err="1"/>
              <a:t>mCE</a:t>
            </a:r>
            <a:r>
              <a:rPr lang="en-US" altLang="zh-CN" dirty="0"/>
              <a:t> gap.</a:t>
            </a:r>
            <a:endParaRPr lang="zh-CN" altLang="en-US" dirty="0"/>
          </a:p>
        </p:txBody>
      </p:sp>
      <p:sp>
        <p:nvSpPr>
          <p:cNvPr id="10" name="矩形: 圆角 9"/>
          <p:cNvSpPr/>
          <p:nvPr/>
        </p:nvSpPr>
        <p:spPr>
          <a:xfrm>
            <a:off x="8425543" y="3526971"/>
            <a:ext cx="432708" cy="220436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8425543" y="4648916"/>
            <a:ext cx="432708" cy="220436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5012871" y="4648916"/>
            <a:ext cx="432708" cy="220436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>
            <a:off x="2294164" y="4624424"/>
            <a:ext cx="7519307" cy="26675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0007" y="856054"/>
            <a:ext cx="11072491" cy="212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Food-101</a:t>
            </a:r>
            <a:r>
              <a:rPr lang="en-US" altLang="zh-CN" dirty="0"/>
              <a:t>: They introduce a challenging data set of </a:t>
            </a:r>
            <a:r>
              <a:rPr lang="en-US" altLang="zh-CN" u="sng" dirty="0"/>
              <a:t>101</a:t>
            </a:r>
            <a:r>
              <a:rPr lang="en-US" altLang="zh-CN" dirty="0"/>
              <a:t> food categories, with </a:t>
            </a:r>
            <a:r>
              <a:rPr lang="en-US" altLang="zh-CN" u="sng" dirty="0"/>
              <a:t>101,000</a:t>
            </a:r>
            <a:r>
              <a:rPr lang="en-US" altLang="zh-CN" dirty="0"/>
              <a:t> images. For each class, 250 manually reviewed test images are provided as well as 750 training images. All images were rescaled to have a maximum side length of </a:t>
            </a:r>
            <a:r>
              <a:rPr lang="en-US" altLang="zh-CN" u="sng" dirty="0"/>
              <a:t>512</a:t>
            </a:r>
            <a:r>
              <a:rPr lang="en-US" altLang="zh-CN" dirty="0"/>
              <a:t> pixels.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On purpose, the training images were not cleaned, and thus still contain some amount of noise. This comes mostly in the form of intense colors and sometimes wrong labels.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53452" y="280737"/>
            <a:ext cx="10391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Dataset introduction</a:t>
            </a:r>
            <a:endParaRPr lang="zh-CN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52" y="3342269"/>
            <a:ext cx="11115935" cy="276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3242" y="1181206"/>
            <a:ext cx="11072491" cy="129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Stanford Cars</a:t>
            </a:r>
            <a:r>
              <a:rPr lang="en-US" altLang="zh-CN" dirty="0"/>
              <a:t>:  The Cars dataset contains </a:t>
            </a:r>
            <a:r>
              <a:rPr lang="en-US" altLang="zh-CN" u="sng" dirty="0"/>
              <a:t>16,185</a:t>
            </a:r>
            <a:r>
              <a:rPr lang="en-US" altLang="zh-CN" dirty="0"/>
              <a:t> images of </a:t>
            </a:r>
            <a:r>
              <a:rPr lang="en-US" altLang="zh-CN" u="sng" dirty="0"/>
              <a:t>196</a:t>
            </a:r>
            <a:r>
              <a:rPr lang="en-US" altLang="zh-CN" dirty="0"/>
              <a:t> classes of cars. The data is split into 8,144 training images and 8,041 testing images, where each class has been split roughly in a 50-50 split. Classes are typically at the level of Make, Model, Year, e.g. 2012 Tesla Model S or 2012 BMW M3 coupe.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3452" y="280737"/>
            <a:ext cx="10391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Dataset introduction</a:t>
            </a:r>
            <a:endParaRPr lang="zh-CN" altLang="en-US" sz="2400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52" y="3237404"/>
            <a:ext cx="11343019" cy="170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3242" y="1181206"/>
            <a:ext cx="11072491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Oxford-Flowers</a:t>
            </a:r>
            <a:r>
              <a:rPr lang="en-US" altLang="zh-CN" dirty="0"/>
              <a:t>:  They have created two flower datasets by gathering images from various websites, with some supplementary images from our own photographs. The first dataset is a smaller one consisting of 17 different flower categories, and the second dataset is much larger, consisting of </a:t>
            </a:r>
            <a:r>
              <a:rPr lang="en-US" altLang="zh-CN" u="sng" dirty="0"/>
              <a:t>102</a:t>
            </a:r>
            <a:r>
              <a:rPr lang="en-US" altLang="zh-CN" dirty="0"/>
              <a:t> different categories of flowers common to the UK.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3452" y="280737"/>
            <a:ext cx="10391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Dataset introduction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770" y="2893341"/>
            <a:ext cx="6334935" cy="368171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3240" y="884427"/>
            <a:ext cx="11072491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FGVC Aircraft</a:t>
            </a:r>
            <a:r>
              <a:rPr lang="en-US" altLang="zh-CN" dirty="0"/>
              <a:t>:  Fine-Grained Visual Classification of Aircraft (FGVC-Aircraft) is a benchmark dataset for the fine grained visual categorization of aircraft. The dataset contains </a:t>
            </a:r>
            <a:r>
              <a:rPr lang="en-US" altLang="zh-CN" u="sng" dirty="0"/>
              <a:t>10,200</a:t>
            </a:r>
            <a:r>
              <a:rPr lang="en-US" altLang="zh-CN" dirty="0"/>
              <a:t> images of aircraft, with 100 images for each of </a:t>
            </a:r>
            <a:r>
              <a:rPr lang="en-US" altLang="zh-CN" u="sng" dirty="0"/>
              <a:t>102</a:t>
            </a:r>
            <a:r>
              <a:rPr lang="en-US" altLang="zh-CN" dirty="0"/>
              <a:t> different aircraft model variants, most of which are airplanes. The (main) aircraft in each image is annotated with a tight bounding box and a hierarchical airplane model label.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3452" y="280737"/>
            <a:ext cx="10391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Dataset introduction</a:t>
            </a:r>
            <a:endParaRPr lang="zh-CN" alt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22" y="2612604"/>
            <a:ext cx="4143125" cy="409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i="1" u="sng" dirty="0"/>
              <a:t>Introduction:</a:t>
            </a:r>
            <a:r>
              <a:rPr kumimoji="1" lang="zh-CN" altLang="en-US" i="1" u="sng" dirty="0"/>
              <a:t> </a:t>
            </a:r>
            <a:r>
              <a:rPr kumimoji="1" lang="en-US" altLang="zh-CN" i="1" u="sng" dirty="0"/>
              <a:t>background</a:t>
            </a:r>
            <a:endParaRPr kumimoji="1" lang="zh-CN" altLang="en-US" i="1" u="sng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6002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Target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improve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performance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CNNs in image classification</a:t>
            </a:r>
          </a:p>
          <a:p>
            <a:pPr>
              <a:lnSpc>
                <a:spcPct val="100000"/>
              </a:lnSpc>
            </a:pPr>
            <a:r>
              <a:rPr kumimoji="1" lang="en-US" altLang="zh-CN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One</a:t>
            </a:r>
            <a:r>
              <a:rPr kumimoji="1" lang="zh-CN" altLang="en-US" b="1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approach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design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new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network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architectures</a:t>
            </a:r>
          </a:p>
          <a:p>
            <a:pPr>
              <a:lnSpc>
                <a:spcPct val="100000"/>
              </a:lnSpc>
            </a:pPr>
            <a:endParaRPr kumimoji="1" lang="en-US" altLang="zh-CN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kumimoji="1" lang="en-US" altLang="zh-CN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kumimoji="1" lang="en-US" altLang="zh-CN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kumimoji="1" lang="en-US" altLang="zh-CN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kumimoji="1" lang="en-US" altLang="zh-CN" b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kumimoji="1" lang="en-US" altLang="zh-CN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Another</a:t>
            </a:r>
            <a:r>
              <a:rPr kumimoji="1" lang="zh-CN" altLang="en-US" b="1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approach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“Tricks”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-US" altLang="zh-CN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174172" y="3399767"/>
            <a:ext cx="9843655" cy="1611353"/>
            <a:chOff x="1170709" y="3660964"/>
            <a:chExt cx="9843655" cy="161135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0709" y="3765812"/>
              <a:ext cx="9843655" cy="1416889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302327" y="3664276"/>
              <a:ext cx="96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AlexNet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541305" y="4902985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Inception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876006" y="3660964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052784" y="4902985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DenseNet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858204" y="3664276"/>
              <a:ext cx="2061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NASNet/MNASNet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464185" y="4902435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EfficientNet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9074" y="924532"/>
            <a:ext cx="11072491" cy="129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Oxford-IIIT Pets</a:t>
            </a:r>
            <a:r>
              <a:rPr lang="en-US" altLang="zh-CN" dirty="0"/>
              <a:t>:  They have created a </a:t>
            </a:r>
            <a:r>
              <a:rPr lang="en-US" altLang="zh-CN" u="sng" dirty="0"/>
              <a:t>37</a:t>
            </a:r>
            <a:r>
              <a:rPr lang="en-US" altLang="zh-CN" dirty="0"/>
              <a:t> category pet dataset with roughly </a:t>
            </a:r>
            <a:r>
              <a:rPr lang="en-US" altLang="zh-CN" u="sng" dirty="0"/>
              <a:t>200</a:t>
            </a:r>
            <a:r>
              <a:rPr lang="en-US" altLang="zh-CN" dirty="0"/>
              <a:t> images for each class. The images have a large variations in scale, pose and lighting. All images have an associated ground truth annotation of breed, head ROI, and pixel level </a:t>
            </a:r>
            <a:r>
              <a:rPr lang="en-US" altLang="zh-CN" dirty="0" err="1"/>
              <a:t>trimap</a:t>
            </a:r>
            <a:r>
              <a:rPr lang="en-US" altLang="zh-CN" dirty="0"/>
              <a:t> segmentation.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3452" y="280737"/>
            <a:ext cx="10391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Dataset introduction</a:t>
            </a:r>
            <a:endParaRPr lang="zh-CN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58" y="2277980"/>
            <a:ext cx="6159721" cy="442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853"/>
            <a:ext cx="5839326" cy="21611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3452" y="280737"/>
            <a:ext cx="10391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AmoebaNet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553451" y="929376"/>
            <a:ext cx="11015341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441158" y="734853"/>
            <a:ext cx="109567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Regularized evolution for image classifier architecture search</a:t>
            </a:r>
          </a:p>
          <a:p>
            <a:r>
              <a:rPr lang="en-US" altLang="zh-CN" dirty="0"/>
              <a:t>AmoebaNet-B was obtained through platform-aware architecture search over a larger version of the </a:t>
            </a:r>
            <a:r>
              <a:rPr lang="en-US" altLang="zh-CN" dirty="0" err="1"/>
              <a:t>NASNet</a:t>
            </a:r>
            <a:r>
              <a:rPr lang="en-US" altLang="zh-CN" dirty="0"/>
              <a:t> space. 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088" y="2535123"/>
            <a:ext cx="6348831" cy="3756466"/>
          </a:xfrm>
          <a:prstGeom prst="rect">
            <a:avLst/>
          </a:prstGeom>
        </p:spPr>
      </p:pic>
      <p:sp>
        <p:nvSpPr>
          <p:cNvPr id="15" name="矩形: 圆角 14"/>
          <p:cNvSpPr/>
          <p:nvPr/>
        </p:nvSpPr>
        <p:spPr>
          <a:xfrm>
            <a:off x="7371347" y="2454442"/>
            <a:ext cx="1588169" cy="3208421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手杖形 15"/>
          <p:cNvSpPr/>
          <p:nvPr/>
        </p:nvSpPr>
        <p:spPr>
          <a:xfrm>
            <a:off x="4788568" y="2112299"/>
            <a:ext cx="3192379" cy="342143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14" y="1912925"/>
            <a:ext cx="11104971" cy="356545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3452" y="280737"/>
            <a:ext cx="10391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Transfer learning performance</a:t>
            </a:r>
            <a:endParaRPr lang="zh-CN" altLang="en-US" sz="2400" dirty="0"/>
          </a:p>
        </p:txBody>
      </p:sp>
      <p:sp>
        <p:nvSpPr>
          <p:cNvPr id="6" name="矩形: 圆角 5"/>
          <p:cNvSpPr/>
          <p:nvPr/>
        </p:nvSpPr>
        <p:spPr>
          <a:xfrm>
            <a:off x="8915400" y="3077936"/>
            <a:ext cx="489857" cy="220436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3020787" y="4702628"/>
            <a:ext cx="30425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/>
          <p:cNvSpPr/>
          <p:nvPr/>
        </p:nvSpPr>
        <p:spPr>
          <a:xfrm>
            <a:off x="3257549" y="3548433"/>
            <a:ext cx="1159328" cy="21226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19405" y="1122680"/>
            <a:ext cx="11469370" cy="2387600"/>
          </a:xfrm>
        </p:spPr>
        <p:txBody>
          <a:bodyPr/>
          <a:lstStyle/>
          <a:p>
            <a:r>
              <a:rPr lang="en-US" altLang="zh-CN" sz="5400" dirty="0">
                <a:latin typeface="Calibri" panose="020F0502020204030204" charset="0"/>
                <a:cs typeface="Calibri" panose="020F0502020204030204" charset="0"/>
              </a:rPr>
              <a:t>4.3 Transfer Learning:</a:t>
            </a:r>
            <a:r>
              <a:rPr lang="zh-CN" altLang="en-US" sz="5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5400" dirty="0">
                <a:latin typeface="Calibri" panose="020F0502020204030204" charset="0"/>
                <a:cs typeface="Calibri" panose="020F0502020204030204" charset="0"/>
              </a:rPr>
              <a:t>Image Retrieval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34143"/>
            <a:ext cx="9144000" cy="1655762"/>
          </a:xfrm>
        </p:spPr>
        <p:txBody>
          <a:bodyPr/>
          <a:lstStyle/>
          <a:p>
            <a:r>
              <a:rPr lang="en-US" dirty="0"/>
              <a:t>Jiang Xi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870" y="1314450"/>
            <a:ext cx="6391275" cy="4229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9495" y="2700655"/>
            <a:ext cx="29730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 BL and AA did not work well on the SOP dataset.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39495" y="4194175"/>
            <a:ext cx="36353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 DropBlock works well, but Autoaug do not improve the recall@1 performance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88615" y="5207000"/>
            <a:ext cx="7147560" cy="798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SOP</a:t>
            </a:r>
            <a:r>
              <a:rPr lang="zh-CN" altLang="en-US"/>
              <a:t> collected Stanford Online Products dataset: 120k images of 23k classes of online products for metric learning.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775" y="982980"/>
            <a:ext cx="4079875" cy="42240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45430" y="82359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CUB200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905000"/>
            <a:ext cx="6096000" cy="304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31110" y="5528945"/>
            <a:ext cx="7533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Caltech-UCSD Birds 200 (CUB-200)  is an image dataset with photos of 200 bird species (mostly North American)</a:t>
            </a:r>
            <a:r>
              <a:rPr lang="en-US" altLang="zh-CN"/>
              <a:t>.</a:t>
            </a:r>
            <a:endParaRPr lang="zh-CN" altLang="en-US"/>
          </a:p>
          <a:p>
            <a:r>
              <a:rPr lang="zh-CN" altLang="en-US"/>
              <a:t>Warning: Images in this dataset overlap with images in ImageNet.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65" y="2614295"/>
            <a:ext cx="5314950" cy="16287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80" y="2614295"/>
            <a:ext cx="4714875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i="1" u="sng" dirty="0"/>
              <a:t>Introduction:</a:t>
            </a:r>
            <a:r>
              <a:rPr kumimoji="1" lang="zh-CN" altLang="en-US" i="1" u="sng" dirty="0"/>
              <a:t> </a:t>
            </a:r>
            <a:r>
              <a:rPr kumimoji="1" lang="en-US" altLang="zh-CN" i="1" u="sng" dirty="0"/>
              <a:t>AlexNet</a:t>
            </a:r>
            <a:r>
              <a:rPr kumimoji="1" lang="zh-CN" altLang="en-US" i="1" u="sng" dirty="0"/>
              <a:t> </a:t>
            </a:r>
            <a:r>
              <a:rPr kumimoji="1" lang="en-US" altLang="zh-CN" i="1" u="sng" dirty="0"/>
              <a:t>Inception</a:t>
            </a:r>
            <a:r>
              <a:rPr kumimoji="1" lang="zh-CN" altLang="en-US" i="1" u="sng" dirty="0"/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85" y="2309804"/>
            <a:ext cx="6587836" cy="26001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421" y="2074276"/>
            <a:ext cx="4664263" cy="30796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22325" y="5153886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44116" y="5153886"/>
            <a:ext cx="4402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latin typeface="Cambria Math" panose="02040503050406030204" pitchFamily="18" charset="0"/>
                <a:cs typeface="Times New Roman" panose="02020603050405020304" pitchFamily="18" charset="0"/>
              </a:rPr>
              <a:t>Convolution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cs typeface="Times New Roman" panose="02020603050405020304" pitchFamily="18" charset="0"/>
              </a:rPr>
              <a:t>layers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cs typeface="Times New Roman" panose="02020603050405020304" pitchFamily="18" charset="0"/>
              </a:rPr>
              <a:t>different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cs typeface="Times New Roman" panose="02020603050405020304" pitchFamily="18" charset="0"/>
              </a:rPr>
              <a:t>kernel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cs typeface="Times New Roman" panose="02020603050405020304" pitchFamily="18" charset="0"/>
              </a:rPr>
              <a:t>sizes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i="1" u="sng" dirty="0"/>
              <a:t>Introduction:</a:t>
            </a:r>
            <a:r>
              <a:rPr kumimoji="1" lang="zh-CN" altLang="en-US" i="1" u="sng" dirty="0"/>
              <a:t> </a:t>
            </a:r>
            <a:r>
              <a:rPr kumimoji="1" lang="en-US" altLang="zh-CN" i="1" u="sng" dirty="0"/>
              <a:t>ResNet</a:t>
            </a:r>
            <a:r>
              <a:rPr kumimoji="1" lang="zh-CN" altLang="en-US" i="1" u="sng" dirty="0"/>
              <a:t> </a:t>
            </a:r>
            <a:r>
              <a:rPr kumimoji="1" lang="en-US" altLang="zh-CN" i="1" u="sng" dirty="0"/>
              <a:t>DenseNet</a:t>
            </a:r>
            <a:r>
              <a:rPr kumimoji="1" lang="zh-CN" altLang="en-US" i="1" u="sng" dirty="0"/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62393" y="5416685"/>
            <a:ext cx="1734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Cambria Math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skip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connection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66789" y="5416685"/>
            <a:ext cx="2756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latin typeface="Cambria Math" panose="02040503050406030204" pitchFamily="18" charset="0"/>
                <a:cs typeface="Times New Roman" panose="02020603050405020304" pitchFamily="18" charset="0"/>
              </a:rPr>
              <a:t>dense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cs typeface="Times New Roman" panose="02020603050405020304" pitchFamily="18" charset="0"/>
              </a:rPr>
              <a:t>feature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cs typeface="Times New Roman" panose="02020603050405020304" pitchFamily="18" charset="0"/>
              </a:rPr>
              <a:t>connections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74276"/>
            <a:ext cx="5183156" cy="33424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666" y="2365813"/>
            <a:ext cx="4404322" cy="27593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i="1" u="sng" dirty="0"/>
              <a:t>Introduction:</a:t>
            </a:r>
            <a:r>
              <a:rPr kumimoji="1" lang="zh-CN" altLang="en-US" i="1" u="sng" dirty="0"/>
              <a:t> </a:t>
            </a:r>
            <a:r>
              <a:rPr kumimoji="1" lang="en-US" altLang="zh-CN" i="1" u="sng" dirty="0"/>
              <a:t>NASNet/MNASNet</a:t>
            </a:r>
            <a:r>
              <a:rPr kumimoji="1" lang="zh-CN" altLang="en-US" i="1" u="sng" dirty="0"/>
              <a:t> </a:t>
            </a:r>
          </a:p>
        </p:txBody>
      </p:sp>
      <p:sp>
        <p:nvSpPr>
          <p:cNvPr id="13" name="矩形 12"/>
          <p:cNvSpPr/>
          <p:nvPr/>
        </p:nvSpPr>
        <p:spPr>
          <a:xfrm>
            <a:off x="3074243" y="5686570"/>
            <a:ext cx="6043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latin typeface="Cambria Math" panose="02040503050406030204" pitchFamily="18" charset="0"/>
                <a:cs typeface="Times New Roman" panose="02020603050405020304" pitchFamily="18" charset="0"/>
              </a:rPr>
              <a:t>Network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cs typeface="Times New Roman" panose="02020603050405020304" pitchFamily="18" charset="0"/>
              </a:rPr>
              <a:t>design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cs typeface="Times New Roman" panose="02020603050405020304" pitchFamily="18" charset="0"/>
              </a:rPr>
              <a:t>was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cs typeface="Times New Roman" panose="02020603050405020304" pitchFamily="18" charset="0"/>
              </a:rPr>
              <a:t>automatically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cs typeface="Times New Roman" panose="02020603050405020304" pitchFamily="18" charset="0"/>
              </a:rPr>
              <a:t>decided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cs typeface="Times New Roman" panose="02020603050405020304" pitchFamily="18" charset="0"/>
              </a:rPr>
              <a:t>create</a:t>
            </a:r>
            <a:r>
              <a:rPr kumimoji="1" lang="zh-CN" altLang="en-US" dirty="0"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cs typeface="Times New Roman" panose="02020603050405020304" pitchFamily="18" charset="0"/>
              </a:rPr>
              <a:t>models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1690688"/>
            <a:ext cx="7962900" cy="3898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88788" y="1787670"/>
            <a:ext cx="2011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accent1"/>
                </a:solidFill>
                <a:latin typeface="Cambria Math" panose="02040503050406030204" pitchFamily="18" charset="0"/>
                <a:cs typeface="Times New Roman" panose="02020603050405020304" pitchFamily="18" charset="0"/>
              </a:rPr>
              <a:t>NASNet search space</a:t>
            </a:r>
            <a:endParaRPr lang="zh-CN" altLang="en-US" sz="1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i="1" u="sng" dirty="0"/>
              <a:t>Introduction:</a:t>
            </a:r>
            <a:r>
              <a:rPr kumimoji="1" lang="zh-CN" altLang="en-US" i="1" u="sng" dirty="0"/>
              <a:t> </a:t>
            </a:r>
            <a:r>
              <a:rPr kumimoji="1" lang="en-US" altLang="zh-CN" i="1" u="sng" dirty="0"/>
              <a:t>EfficientNet</a:t>
            </a:r>
            <a:endParaRPr kumimoji="1" lang="zh-CN" altLang="en-US" i="1" u="sng" dirty="0"/>
          </a:p>
        </p:txBody>
      </p:sp>
      <p:grpSp>
        <p:nvGrpSpPr>
          <p:cNvPr id="4" name="组合 3"/>
          <p:cNvGrpSpPr/>
          <p:nvPr/>
        </p:nvGrpSpPr>
        <p:grpSpPr>
          <a:xfrm>
            <a:off x="294774" y="1690688"/>
            <a:ext cx="8202503" cy="4675819"/>
            <a:chOff x="1994747" y="1690688"/>
            <a:chExt cx="8202503" cy="4675819"/>
          </a:xfrm>
        </p:grpSpPr>
        <p:sp>
          <p:nvSpPr>
            <p:cNvPr id="8" name="文本框 7"/>
            <p:cNvSpPr txBox="1"/>
            <p:nvPr/>
          </p:nvSpPr>
          <p:spPr>
            <a:xfrm>
              <a:off x="1994747" y="5997175"/>
              <a:ext cx="8202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An</a:t>
              </a:r>
              <a:r>
                <a:rPr kumimoji="1" lang="zh-CN" altLang="en-US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efficient</a:t>
              </a:r>
              <a:r>
                <a:rPr kumimoji="1" lang="zh-CN" altLang="en-US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network</a:t>
              </a:r>
              <a:r>
                <a:rPr kumimoji="1" lang="zh-CN" altLang="en-US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by</a:t>
              </a:r>
              <a:r>
                <a:rPr kumimoji="1" lang="zh-CN" altLang="en-US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balancing</a:t>
              </a:r>
              <a:r>
                <a:rPr kumimoji="1" lang="zh-CN" altLang="en-US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the</a:t>
              </a:r>
              <a:r>
                <a:rPr kumimoji="1" lang="zh-CN" altLang="en-US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resolution,</a:t>
              </a:r>
              <a:r>
                <a:rPr kumimoji="1" lang="zh-CN" altLang="en-US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height,</a:t>
              </a:r>
              <a:r>
                <a:rPr kumimoji="1" lang="zh-CN" altLang="en-US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and</a:t>
              </a:r>
              <a:r>
                <a:rPr kumimoji="1" lang="zh-CN" altLang="en-US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width</a:t>
              </a:r>
              <a:r>
                <a:rPr kumimoji="1" lang="zh-CN" altLang="en-US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of</a:t>
              </a:r>
              <a:r>
                <a:rPr kumimoji="1" lang="zh-CN" altLang="en-US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the</a:t>
              </a:r>
              <a:r>
                <a:rPr kumimoji="1" lang="zh-CN" altLang="en-US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latin typeface="Cambria Math" panose="02040503050406030204" pitchFamily="18" charset="0"/>
                  <a:cs typeface="Times New Roman" panose="02020603050405020304" pitchFamily="18" charset="0"/>
                </a:rPr>
                <a:t>network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3221" y="1690688"/>
              <a:ext cx="8145556" cy="4185464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8832405" y="4458684"/>
            <a:ext cx="2995994" cy="129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Depth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r>
              <a:rPr kumimoji="1" lang="zh-CN" altLang="en-US" dirty="0">
                <a:latin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number</a:t>
            </a:r>
            <a:r>
              <a:rPr kumimoji="1" lang="zh-CN" altLang="en-US" dirty="0">
                <a:latin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of</a:t>
            </a:r>
            <a:r>
              <a:rPr kumimoji="1" lang="zh-CN" altLang="en-US" dirty="0">
                <a:latin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layers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Cambria Math" panose="02040503050406030204" pitchFamily="18" charset="0"/>
                <a:ea typeface="Cambria Math" panose="02040503050406030204" pitchFamily="18" charset="0"/>
              </a:rPr>
              <a:t>Width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r>
              <a:rPr kumimoji="1" lang="zh-CN" altLang="en-US" dirty="0">
                <a:latin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number</a:t>
            </a:r>
            <a:r>
              <a:rPr kumimoji="1" lang="zh-CN" altLang="en-US" dirty="0">
                <a:latin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of</a:t>
            </a:r>
            <a:r>
              <a:rPr kumimoji="1" lang="zh-CN" altLang="en-US" dirty="0">
                <a:latin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channels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Resolution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size</a:t>
            </a:r>
            <a:endParaRPr kumimoji="1" lang="zh-CN" altLang="en-US" dirty="0">
              <a:latin typeface="Cambria Math" panose="020405030504060302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2045684"/>
            <a:ext cx="4025900" cy="2413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66100" y="1615841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n"/>
            </a:pPr>
            <a:r>
              <a:rPr kumimoji="1" lang="en-US" altLang="zh-CN" dirty="0">
                <a:solidFill>
                  <a:schemeClr val="accent1"/>
                </a:solidFill>
                <a:latin typeface="Cambria Math" panose="02040503050406030204" pitchFamily="18" charset="0"/>
                <a:cs typeface="Times New Roman" panose="02020603050405020304" pitchFamily="18" charset="0"/>
              </a:rPr>
              <a:t>Compound</a:t>
            </a:r>
            <a:r>
              <a:rPr kumimoji="1" lang="zh-CN" altLang="en-US" dirty="0">
                <a:solidFill>
                  <a:schemeClr val="accent1"/>
                </a:solidFill>
                <a:latin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  <a:latin typeface="Cambria Math" panose="02040503050406030204" pitchFamily="18" charset="0"/>
                <a:cs typeface="Times New Roman" panose="02020603050405020304" pitchFamily="18" charset="0"/>
              </a:rPr>
              <a:t>Scaling</a:t>
            </a:r>
            <a:endParaRPr kumimoji="1" lang="zh-CN" alt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i="1" u="sng" dirty="0"/>
              <a:t>Introduction:</a:t>
            </a:r>
            <a:r>
              <a:rPr kumimoji="1" lang="zh-CN" altLang="en-US" i="1" u="sng" dirty="0"/>
              <a:t> </a:t>
            </a:r>
            <a:r>
              <a:rPr kumimoji="1" lang="en-US" altLang="zh-CN" i="1" u="sng" dirty="0"/>
              <a:t>our</a:t>
            </a:r>
            <a:r>
              <a:rPr kumimoji="1" lang="zh-CN" altLang="en-US" i="1" u="sng" dirty="0"/>
              <a:t> </a:t>
            </a:r>
            <a:r>
              <a:rPr kumimoji="1" lang="en-US" altLang="zh-CN" i="1" u="sng" dirty="0"/>
              <a:t>approach</a:t>
            </a:r>
            <a:endParaRPr kumimoji="1" lang="zh-CN" altLang="en-US" i="1" u="sng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33201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One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approach: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design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new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network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architectures</a:t>
            </a:r>
          </a:p>
          <a:p>
            <a:r>
              <a:rPr kumimoji="1" lang="en-US" altLang="zh-CN" b="1" dirty="0">
                <a:latin typeface="Cambria Math" panose="02040503050406030204" pitchFamily="18" charset="0"/>
                <a:ea typeface="Cambria Math" panose="02040503050406030204" pitchFamily="18" charset="0"/>
              </a:rPr>
              <a:t>Another</a:t>
            </a:r>
            <a:r>
              <a:rPr kumimoji="1" lang="zh-CN" altLang="en-US" b="1" dirty="0">
                <a:latin typeface="Cambria Math" panose="02040503050406030204" pitchFamily="18" charset="0"/>
              </a:rPr>
              <a:t> </a:t>
            </a:r>
            <a:r>
              <a:rPr kumimoji="1" lang="en-US" altLang="zh-CN" b="1" dirty="0">
                <a:latin typeface="Cambria Math" panose="02040503050406030204" pitchFamily="18" charset="0"/>
                <a:ea typeface="Cambria Math" panose="02040503050406030204" pitchFamily="18" charset="0"/>
              </a:rPr>
              <a:t>approaches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“Tricks”</a:t>
            </a:r>
          </a:p>
          <a:p>
            <a:pPr lvl="1"/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Data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preprocessing</a:t>
            </a:r>
          </a:p>
          <a:p>
            <a:pPr lvl="1"/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Learning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rate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decay</a:t>
            </a:r>
          </a:p>
          <a:p>
            <a:pPr lvl="1"/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Parameter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initialization</a:t>
            </a:r>
          </a:p>
          <a:p>
            <a:pPr lvl="1"/>
            <a:endParaRPr kumimoji="1" lang="en-US" altLang="zh-C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kumimoji="1" lang="en-US" altLang="zh-CN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Our</a:t>
            </a:r>
            <a:r>
              <a:rPr kumimoji="1" lang="zh-CN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b="1" dirty="0">
                <a:latin typeface="Cambria Math" panose="02040503050406030204" pitchFamily="18" charset="0"/>
                <a:ea typeface="Cambria Math" panose="02040503050406030204" pitchFamily="18" charset="0"/>
              </a:rPr>
              <a:t>approach:</a:t>
            </a:r>
          </a:p>
          <a:p>
            <a:pPr lvl="1"/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Assembling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these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techniques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into</a:t>
            </a:r>
            <a:r>
              <a:rPr kumimoji="1"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kumimoji="1" lang="zh-CN" altLang="en-US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single</a:t>
            </a:r>
            <a:r>
              <a:rPr kumimoji="1" lang="zh-CN" altLang="en-US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network</a:t>
            </a:r>
            <a:endParaRPr kumimoji="1" lang="zh-CN" altLang="en-US" b="1" u="sng" dirty="0">
              <a:latin typeface="Cambria Math" panose="02040503050406030204" pitchFamily="18" charset="0"/>
            </a:endParaRPr>
          </a:p>
        </p:txBody>
      </p:sp>
      <p:sp>
        <p:nvSpPr>
          <p:cNvPr id="5" name="右大括号 4"/>
          <p:cNvSpPr/>
          <p:nvPr/>
        </p:nvSpPr>
        <p:spPr>
          <a:xfrm>
            <a:off x="8977746" y="2102631"/>
            <a:ext cx="540327" cy="1731818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曲线连接符 7"/>
          <p:cNvCxnSpPr/>
          <p:nvPr/>
        </p:nvCxnSpPr>
        <p:spPr>
          <a:xfrm rot="5400000">
            <a:off x="7440924" y="3306949"/>
            <a:ext cx="2398849" cy="2078180"/>
          </a:xfrm>
          <a:prstGeom prst="curvedConnector3">
            <a:avLst>
              <a:gd name="adj1" fmla="val 112223"/>
            </a:avLst>
          </a:prstGeom>
          <a:ln w="19050">
            <a:solidFill>
              <a:schemeClr val="accent6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763,&quot;width&quot;:1584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1884</Words>
  <Application>Microsoft Office PowerPoint</Application>
  <PresentationFormat>寬螢幕</PresentationFormat>
  <Paragraphs>221</Paragraphs>
  <Slides>47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47</vt:i4>
      </vt:variant>
    </vt:vector>
  </HeadingPairs>
  <TitlesOfParts>
    <vt:vector size="62" baseType="lpstr">
      <vt:lpstr>Minion Pro SmBd</vt:lpstr>
      <vt:lpstr>Tekton Pro</vt:lpstr>
      <vt:lpstr>等线</vt:lpstr>
      <vt:lpstr>等线 Light</vt:lpstr>
      <vt:lpstr>宋体</vt:lpstr>
      <vt:lpstr>微软雅黑</vt:lpstr>
      <vt:lpstr>Algerian</vt:lpstr>
      <vt:lpstr>Arial</vt:lpstr>
      <vt:lpstr>Calibri</vt:lpstr>
      <vt:lpstr>Cambria</vt:lpstr>
      <vt:lpstr>Cambria Math</vt:lpstr>
      <vt:lpstr>Times New Roman</vt:lpstr>
      <vt:lpstr>Wingdings</vt:lpstr>
      <vt:lpstr>Office 主题​​</vt:lpstr>
      <vt:lpstr>1_Office 主题​​</vt:lpstr>
      <vt:lpstr>PowerPoint 簡報</vt:lpstr>
      <vt:lpstr>PowerPoint 簡報</vt:lpstr>
      <vt:lpstr>PowerPoint 簡報</vt:lpstr>
      <vt:lpstr>Introduction: background</vt:lpstr>
      <vt:lpstr>Introduction: AlexNet Inception </vt:lpstr>
      <vt:lpstr>Introduction: ResNet DenseNet </vt:lpstr>
      <vt:lpstr>Introduction: NASNet/MNASNet </vt:lpstr>
      <vt:lpstr>Introduction: EfficientNet</vt:lpstr>
      <vt:lpstr>Introduction: our approach</vt:lpstr>
      <vt:lpstr>Introduction: contribution summary</vt:lpstr>
      <vt:lpstr>Introduction: contribution summary </vt:lpstr>
      <vt:lpstr>PowerPoint 簡報</vt:lpstr>
      <vt:lpstr>PowerPoint 簡報</vt:lpstr>
      <vt:lpstr>PowerPoint 簡報</vt:lpstr>
      <vt:lpstr>PowerPoint 簡報</vt:lpstr>
      <vt:lpstr>3.1 Network Tweaks</vt:lpstr>
      <vt:lpstr>ResNet-D</vt:lpstr>
      <vt:lpstr>Channel Attention (SE, SK)</vt:lpstr>
      <vt:lpstr>Channel Attention (SE, SK)</vt:lpstr>
      <vt:lpstr>Anti-Alias Downsampling (AA)</vt:lpstr>
      <vt:lpstr>Anti-Alias Downsampling (AA)</vt:lpstr>
      <vt:lpstr>Big Little Network (BL)</vt:lpstr>
      <vt:lpstr>Overall</vt:lpstr>
      <vt:lpstr>Reference</vt:lpstr>
      <vt:lpstr>3.2 Regularization</vt:lpstr>
      <vt:lpstr>AutoAugument</vt:lpstr>
      <vt:lpstr>Mixup</vt:lpstr>
      <vt:lpstr>DropBlock</vt:lpstr>
      <vt:lpstr>Label Smoothing</vt:lpstr>
      <vt:lpstr>Knowledge Distillation </vt:lpstr>
      <vt:lpstr>4.1 Experiment result Ablation study </vt:lpstr>
      <vt:lpstr>PowerPoint 簡報</vt:lpstr>
      <vt:lpstr>PowerPoint 簡報</vt:lpstr>
      <vt:lpstr>4.2 Transfer Learning: FGVC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4.3 Transfer Learning: Image Retrieval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陆东</dc:creator>
  <cp:lastModifiedBy>刘 柱</cp:lastModifiedBy>
  <cp:revision>9</cp:revision>
  <dcterms:created xsi:type="dcterms:W3CDTF">2020-11-29T15:01:00Z</dcterms:created>
  <dcterms:modified xsi:type="dcterms:W3CDTF">2020-11-30T08:36:00Z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